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76" r:id="rId9"/>
    <p:sldId id="277" r:id="rId10"/>
    <p:sldId id="264" r:id="rId11"/>
    <p:sldId id="278" r:id="rId12"/>
    <p:sldId id="279" r:id="rId13"/>
    <p:sldId id="280" r:id="rId14"/>
    <p:sldId id="281" r:id="rId15"/>
    <p:sldId id="282" r:id="rId16"/>
    <p:sldId id="283" r:id="rId17"/>
    <p:sldId id="284" r:id="rId18"/>
    <p:sldId id="265" r:id="rId19"/>
  </p:sldIdLst>
  <p:sldSz cx="9144000" cy="6858000" type="screen4x3"/>
  <p:notesSz cx="6858000" cy="9144000"/>
  <p:defaultText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HN"/>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HN"/>
          </a:p>
        </p:txBody>
      </p:sp>
      <p:sp>
        <p:nvSpPr>
          <p:cNvPr id="4" name="3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76915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1504341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HN"/>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216333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2368483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HN"/>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5" name="4 Marcador de pie de página"/>
          <p:cNvSpPr>
            <a:spLocks noGrp="1"/>
          </p:cNvSpPr>
          <p:nvPr>
            <p:ph type="ftr" sz="quarter" idx="11"/>
          </p:nvPr>
        </p:nvSpPr>
        <p:spPr/>
        <p:txBody>
          <a:bodyPr/>
          <a:lstStyle/>
          <a:p>
            <a:endParaRPr lang="es-HN"/>
          </a:p>
        </p:txBody>
      </p:sp>
      <p:sp>
        <p:nvSpPr>
          <p:cNvPr id="6" name="5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733433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5" name="4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2748426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HN"/>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7" name="6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8" name="7 Marcador de pie de página"/>
          <p:cNvSpPr>
            <a:spLocks noGrp="1"/>
          </p:cNvSpPr>
          <p:nvPr>
            <p:ph type="ftr" sz="quarter" idx="11"/>
          </p:nvPr>
        </p:nvSpPr>
        <p:spPr/>
        <p:txBody>
          <a:bodyPr/>
          <a:lstStyle/>
          <a:p>
            <a:endParaRPr lang="es-HN"/>
          </a:p>
        </p:txBody>
      </p:sp>
      <p:sp>
        <p:nvSpPr>
          <p:cNvPr id="9" name="8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1499141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HN"/>
          </a:p>
        </p:txBody>
      </p:sp>
      <p:sp>
        <p:nvSpPr>
          <p:cNvPr id="3" name="2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4" name="3 Marcador de pie de página"/>
          <p:cNvSpPr>
            <a:spLocks noGrp="1"/>
          </p:cNvSpPr>
          <p:nvPr>
            <p:ph type="ftr" sz="quarter" idx="11"/>
          </p:nvPr>
        </p:nvSpPr>
        <p:spPr/>
        <p:txBody>
          <a:bodyPr/>
          <a:lstStyle/>
          <a:p>
            <a:endParaRPr lang="es-HN"/>
          </a:p>
        </p:txBody>
      </p:sp>
      <p:sp>
        <p:nvSpPr>
          <p:cNvPr id="5" name="4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1942724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3" name="2 Marcador de pie de página"/>
          <p:cNvSpPr>
            <a:spLocks noGrp="1"/>
          </p:cNvSpPr>
          <p:nvPr>
            <p:ph type="ftr" sz="quarter" idx="11"/>
          </p:nvPr>
        </p:nvSpPr>
        <p:spPr/>
        <p:txBody>
          <a:bodyPr/>
          <a:lstStyle/>
          <a:p>
            <a:endParaRPr lang="es-HN"/>
          </a:p>
        </p:txBody>
      </p:sp>
      <p:sp>
        <p:nvSpPr>
          <p:cNvPr id="4" name="3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868537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HN"/>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3627619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HN"/>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HN"/>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36E6134-F7EF-4723-9E54-4FE83CAAF9A9}" type="datetimeFigureOut">
              <a:rPr lang="es-HN" smtClean="0"/>
              <a:t>9/2/2016</a:t>
            </a:fld>
            <a:endParaRPr lang="es-HN"/>
          </a:p>
        </p:txBody>
      </p:sp>
      <p:sp>
        <p:nvSpPr>
          <p:cNvPr id="6" name="5 Marcador de pie de página"/>
          <p:cNvSpPr>
            <a:spLocks noGrp="1"/>
          </p:cNvSpPr>
          <p:nvPr>
            <p:ph type="ftr" sz="quarter" idx="11"/>
          </p:nvPr>
        </p:nvSpPr>
        <p:spPr/>
        <p:txBody>
          <a:bodyPr/>
          <a:lstStyle/>
          <a:p>
            <a:endParaRPr lang="es-HN"/>
          </a:p>
        </p:txBody>
      </p:sp>
      <p:sp>
        <p:nvSpPr>
          <p:cNvPr id="7" name="6 Marcador de número de diapositiva"/>
          <p:cNvSpPr>
            <a:spLocks noGrp="1"/>
          </p:cNvSpPr>
          <p:nvPr>
            <p:ph type="sldNum" sz="quarter" idx="12"/>
          </p:nvPr>
        </p:nvSpPr>
        <p:spPr/>
        <p:txBody>
          <a:bodyPr/>
          <a:lstStyle/>
          <a:p>
            <a:fld id="{61E484EB-3D55-4159-8585-D6466A325460}" type="slidenum">
              <a:rPr lang="es-HN" smtClean="0"/>
              <a:t>‹Nº›</a:t>
            </a:fld>
            <a:endParaRPr lang="es-HN"/>
          </a:p>
        </p:txBody>
      </p:sp>
    </p:spTree>
    <p:extLst>
      <p:ext uri="{BB962C8B-B14F-4D97-AF65-F5344CB8AC3E}">
        <p14:creationId xmlns:p14="http://schemas.microsoft.com/office/powerpoint/2010/main" val="37816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HN"/>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HN"/>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6E6134-F7EF-4723-9E54-4FE83CAAF9A9}" type="datetimeFigureOut">
              <a:rPr lang="es-HN" smtClean="0"/>
              <a:t>9/2/2016</a:t>
            </a:fld>
            <a:endParaRPr lang="es-HN"/>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HN"/>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484EB-3D55-4159-8585-D6466A325460}" type="slidenum">
              <a:rPr lang="es-HN" smtClean="0"/>
              <a:t>‹Nº›</a:t>
            </a:fld>
            <a:endParaRPr lang="es-HN"/>
          </a:p>
        </p:txBody>
      </p:sp>
    </p:spTree>
    <p:extLst>
      <p:ext uri="{BB962C8B-B14F-4D97-AF65-F5344CB8AC3E}">
        <p14:creationId xmlns:p14="http://schemas.microsoft.com/office/powerpoint/2010/main" val="585826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H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463031"/>
            <a:ext cx="7772400" cy="1470025"/>
          </a:xfrm>
        </p:spPr>
        <p:txBody>
          <a:bodyPr>
            <a:noAutofit/>
          </a:bodyPr>
          <a:lstStyle/>
          <a:p>
            <a:pPr>
              <a:lnSpc>
                <a:spcPct val="150000"/>
              </a:lnSpc>
            </a:pPr>
            <a:r>
              <a:rPr lang="es-HN" sz="3200" b="1" dirty="0">
                <a:latin typeface="Baskerville Old Face" panose="02020602080505020303" pitchFamily="18" charset="0"/>
              </a:rPr>
              <a:t>LINEAMIENTOS GENERALES PARA EL MANEJO Y REFERENCIA DE CASOS SOSPECHOSOS DE ZIKA Y SUS </a:t>
            </a:r>
            <a:r>
              <a:rPr lang="es-HN" sz="3200" b="1" dirty="0" smtClean="0">
                <a:latin typeface="Baskerville Old Face" panose="02020602080505020303" pitchFamily="18" charset="0"/>
              </a:rPr>
              <a:t>COMPLICACIONES</a:t>
            </a:r>
            <a:br>
              <a:rPr lang="es-HN" sz="3200" b="1" dirty="0" smtClean="0">
                <a:latin typeface="Baskerville Old Face" panose="02020602080505020303" pitchFamily="18" charset="0"/>
              </a:rPr>
            </a:br>
            <a:r>
              <a:rPr lang="es-HN" sz="3200" b="1" dirty="0">
                <a:latin typeface="Baskerville Old Face" panose="02020602080505020303" pitchFamily="18" charset="0"/>
              </a:rPr>
              <a:t/>
            </a:r>
            <a:br>
              <a:rPr lang="es-HN" sz="3200" b="1" dirty="0">
                <a:latin typeface="Baskerville Old Face" panose="02020602080505020303" pitchFamily="18" charset="0"/>
              </a:rPr>
            </a:br>
            <a:r>
              <a:rPr lang="es-HN" sz="2400" b="1" dirty="0" smtClean="0">
                <a:latin typeface="Baskerville Old Face" panose="02020602080505020303" pitchFamily="18" charset="0"/>
              </a:rPr>
              <a:t>Dr. Concepción Zúniga Valeriano</a:t>
            </a:r>
            <a:br>
              <a:rPr lang="es-HN" sz="2400" b="1" dirty="0" smtClean="0">
                <a:latin typeface="Baskerville Old Face" panose="02020602080505020303" pitchFamily="18" charset="0"/>
              </a:rPr>
            </a:br>
            <a:r>
              <a:rPr lang="es-HN" sz="2400" b="1" dirty="0" smtClean="0">
                <a:latin typeface="Baskerville Old Face" panose="02020602080505020303" pitchFamily="18" charset="0"/>
              </a:rPr>
              <a:t>Jefe de Vigilancia de la Salud, HEU</a:t>
            </a:r>
            <a:endParaRPr lang="es-HN" sz="2400" dirty="0">
              <a:latin typeface="Baskerville Old Face" panose="02020602080505020303" pitchFamily="18" charset="0"/>
            </a:endParaRPr>
          </a:p>
        </p:txBody>
      </p:sp>
    </p:spTree>
    <p:extLst>
      <p:ext uri="{BB962C8B-B14F-4D97-AF65-F5344CB8AC3E}">
        <p14:creationId xmlns:p14="http://schemas.microsoft.com/office/powerpoint/2010/main" val="2052300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 name="52 Grupo"/>
          <p:cNvGrpSpPr/>
          <p:nvPr/>
        </p:nvGrpSpPr>
        <p:grpSpPr>
          <a:xfrm>
            <a:off x="421006" y="-63787"/>
            <a:ext cx="8722994" cy="6574547"/>
            <a:chOff x="421006" y="-63787"/>
            <a:chExt cx="8722994" cy="6574547"/>
          </a:xfrm>
        </p:grpSpPr>
        <p:sp>
          <p:nvSpPr>
            <p:cNvPr id="2" name="AutoShape 48"/>
            <p:cNvSpPr>
              <a:spLocks noChangeShapeType="1"/>
            </p:cNvSpPr>
            <p:nvPr/>
          </p:nvSpPr>
          <p:spPr bwMode="auto">
            <a:xfrm>
              <a:off x="5958040" y="806872"/>
              <a:ext cx="0" cy="2190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3" name="AutoShape 47"/>
            <p:cNvSpPr>
              <a:spLocks noChangeShapeType="1"/>
            </p:cNvSpPr>
            <p:nvPr/>
          </p:nvSpPr>
          <p:spPr bwMode="auto">
            <a:xfrm>
              <a:off x="4831319" y="2449935"/>
              <a:ext cx="0" cy="2190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 name="AutoShape 46"/>
            <p:cNvSpPr>
              <a:spLocks noChangeShapeType="1"/>
            </p:cNvSpPr>
            <p:nvPr/>
          </p:nvSpPr>
          <p:spPr bwMode="auto">
            <a:xfrm>
              <a:off x="2477928" y="1495847"/>
              <a:ext cx="0" cy="1619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5" name="AutoShape 45"/>
            <p:cNvSpPr>
              <a:spLocks noChangeShapeType="1"/>
            </p:cNvSpPr>
            <p:nvPr/>
          </p:nvSpPr>
          <p:spPr bwMode="auto">
            <a:xfrm>
              <a:off x="1969087" y="4615285"/>
              <a:ext cx="0" cy="11430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6" name="AutoShape 44"/>
            <p:cNvSpPr>
              <a:spLocks noChangeShapeType="1"/>
            </p:cNvSpPr>
            <p:nvPr/>
          </p:nvSpPr>
          <p:spPr bwMode="auto">
            <a:xfrm>
              <a:off x="6076163" y="2869035"/>
              <a:ext cx="0" cy="25431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7" name="AutoShape 43"/>
            <p:cNvSpPr>
              <a:spLocks noChangeShapeType="1"/>
            </p:cNvSpPr>
            <p:nvPr/>
          </p:nvSpPr>
          <p:spPr bwMode="auto">
            <a:xfrm>
              <a:off x="7002982" y="1025947"/>
              <a:ext cx="0" cy="25050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8" name="AutoShape 42"/>
            <p:cNvSpPr>
              <a:spLocks noChangeShapeType="1"/>
            </p:cNvSpPr>
            <p:nvPr/>
          </p:nvSpPr>
          <p:spPr bwMode="auto">
            <a:xfrm>
              <a:off x="1496591" y="587797"/>
              <a:ext cx="5361007" cy="285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9" name="Text Box 41"/>
            <p:cNvSpPr txBox="1">
              <a:spLocks noChangeArrowheads="1"/>
            </p:cNvSpPr>
            <p:nvPr/>
          </p:nvSpPr>
          <p:spPr bwMode="auto">
            <a:xfrm>
              <a:off x="1496591" y="492547"/>
              <a:ext cx="1535610" cy="2381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Gestante en maternidad</a:t>
              </a:r>
              <a:endParaRPr kumimoji="0" lang="es-HN" altLang="es-H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Text Box 40"/>
            <p:cNvSpPr txBox="1">
              <a:spLocks noChangeArrowheads="1"/>
            </p:cNvSpPr>
            <p:nvPr/>
          </p:nvSpPr>
          <p:spPr bwMode="auto">
            <a:xfrm>
              <a:off x="3286623" y="476672"/>
              <a:ext cx="1467461" cy="254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Antecedentes maternos</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39"/>
            <p:cNvSpPr txBox="1">
              <a:spLocks noChangeArrowheads="1"/>
            </p:cNvSpPr>
            <p:nvPr/>
          </p:nvSpPr>
          <p:spPr bwMode="auto">
            <a:xfrm>
              <a:off x="4949443" y="483022"/>
              <a:ext cx="1908155" cy="4000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Examen físico del RN, con medición de perímetro cefálico</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Text Box 38"/>
            <p:cNvSpPr txBox="1">
              <a:spLocks noChangeArrowheads="1"/>
            </p:cNvSpPr>
            <p:nvPr/>
          </p:nvSpPr>
          <p:spPr bwMode="auto">
            <a:xfrm>
              <a:off x="1496591" y="1238672"/>
              <a:ext cx="1790031"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RN a término con PC &lt; de 32</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 Box 37"/>
            <p:cNvSpPr txBox="1">
              <a:spLocks noChangeArrowheads="1"/>
            </p:cNvSpPr>
            <p:nvPr/>
          </p:nvSpPr>
          <p:spPr bwMode="auto">
            <a:xfrm>
              <a:off x="3568303" y="1245022"/>
              <a:ext cx="1717340"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RN de término PC de 32.1 a 33 cm</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 Box 36"/>
            <p:cNvSpPr txBox="1">
              <a:spLocks noChangeArrowheads="1"/>
            </p:cNvSpPr>
            <p:nvPr/>
          </p:nvSpPr>
          <p:spPr bwMode="auto">
            <a:xfrm>
              <a:off x="5612754" y="1245022"/>
              <a:ext cx="1608302"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RN de término PC &gt; de 33 cm</a:t>
              </a:r>
              <a:endParaRPr kumimoji="0" lang="es-HN" altLang="es-HN"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Text Box 35"/>
            <p:cNvSpPr txBox="1">
              <a:spLocks noChangeArrowheads="1"/>
            </p:cNvSpPr>
            <p:nvPr/>
          </p:nvSpPr>
          <p:spPr bwMode="auto">
            <a:xfrm>
              <a:off x="1387554" y="1886372"/>
              <a:ext cx="817781"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Notificación inmediata</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Text Box 34"/>
            <p:cNvSpPr txBox="1">
              <a:spLocks noChangeArrowheads="1"/>
            </p:cNvSpPr>
            <p:nvPr/>
          </p:nvSpPr>
          <p:spPr bwMode="auto">
            <a:xfrm>
              <a:off x="2350718" y="1886372"/>
              <a:ext cx="1326622" cy="54133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Madre: Toma de muestra en sangre para PCR-TR</a:t>
              </a:r>
              <a:endParaRPr kumimoji="0" lang="es-HN" altLang="es-H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Text Box 33"/>
            <p:cNvSpPr txBox="1">
              <a:spLocks noChangeArrowheads="1"/>
            </p:cNvSpPr>
            <p:nvPr/>
          </p:nvSpPr>
          <p:spPr bwMode="auto">
            <a:xfrm>
              <a:off x="5676360" y="2572172"/>
              <a:ext cx="854127" cy="2952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Pc &gt; de 32</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Text Box 32"/>
            <p:cNvSpPr txBox="1">
              <a:spLocks noChangeArrowheads="1"/>
            </p:cNvSpPr>
            <p:nvPr/>
          </p:nvSpPr>
          <p:spPr bwMode="auto">
            <a:xfrm>
              <a:off x="3859069" y="1886372"/>
              <a:ext cx="1790031" cy="5810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RN: toma de sangre  y de LCR, para PCR-TR y si se puede biopsia de placenta, si se puede.</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Text Box 31"/>
            <p:cNvSpPr txBox="1">
              <a:spLocks noChangeArrowheads="1"/>
            </p:cNvSpPr>
            <p:nvPr/>
          </p:nvSpPr>
          <p:spPr bwMode="auto">
            <a:xfrm>
              <a:off x="6503227" y="1713335"/>
              <a:ext cx="1272103" cy="7143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Cribado neonatal; auditivo, ocular y biológico</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Text Box 30"/>
            <p:cNvSpPr txBox="1">
              <a:spLocks noChangeArrowheads="1"/>
            </p:cNvSpPr>
            <p:nvPr/>
          </p:nvSpPr>
          <p:spPr bwMode="auto">
            <a:xfrm>
              <a:off x="2768695" y="2992860"/>
              <a:ext cx="790521" cy="3048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PC &lt; 32 cm</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ext Box 29"/>
            <p:cNvSpPr txBox="1">
              <a:spLocks noChangeArrowheads="1"/>
            </p:cNvSpPr>
            <p:nvPr/>
          </p:nvSpPr>
          <p:spPr bwMode="auto">
            <a:xfrm>
              <a:off x="6857598" y="3135735"/>
              <a:ext cx="890472" cy="2952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Sin alteraciones</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Text Box 28"/>
            <p:cNvSpPr txBox="1">
              <a:spLocks noChangeArrowheads="1"/>
            </p:cNvSpPr>
            <p:nvPr/>
          </p:nvSpPr>
          <p:spPr bwMode="auto">
            <a:xfrm>
              <a:off x="5649100" y="3135735"/>
              <a:ext cx="990423" cy="29686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Con alteraciones</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 Box 27"/>
            <p:cNvSpPr txBox="1">
              <a:spLocks noChangeArrowheads="1"/>
            </p:cNvSpPr>
            <p:nvPr/>
          </p:nvSpPr>
          <p:spPr bwMode="auto">
            <a:xfrm>
              <a:off x="4068057" y="2640435"/>
              <a:ext cx="1335709" cy="8572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Examen físico completo del RN con evaluación neurológica, segunda medición de PC (24 a 48 h de vida)</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 Box 26"/>
            <p:cNvSpPr txBox="1">
              <a:spLocks noChangeArrowheads="1"/>
            </p:cNvSpPr>
            <p:nvPr/>
          </p:nvSpPr>
          <p:spPr bwMode="auto">
            <a:xfrm>
              <a:off x="3777291" y="4883572"/>
              <a:ext cx="1326622" cy="590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Estimulación precoz y especializada en atención de segundo nivel</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Text Box 25"/>
            <p:cNvSpPr txBox="1">
              <a:spLocks noChangeArrowheads="1"/>
            </p:cNvSpPr>
            <p:nvPr/>
          </p:nvSpPr>
          <p:spPr bwMode="auto">
            <a:xfrm>
              <a:off x="1460246" y="5758285"/>
              <a:ext cx="1708253" cy="7524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Referir para servicio de  de rehabilitación rehabilitación, si tiene diagnóstico confirmado de trastornos auditivos o visuales</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Text Box 24"/>
            <p:cNvSpPr txBox="1">
              <a:spLocks noChangeArrowheads="1"/>
            </p:cNvSpPr>
            <p:nvPr/>
          </p:nvSpPr>
          <p:spPr bwMode="auto">
            <a:xfrm>
              <a:off x="2795954" y="4883572"/>
              <a:ext cx="826867" cy="7429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Evaluación puerperal, según normativa</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Text Box 23"/>
            <p:cNvSpPr txBox="1">
              <a:spLocks noChangeArrowheads="1"/>
            </p:cNvSpPr>
            <p:nvPr/>
          </p:nvSpPr>
          <p:spPr bwMode="auto">
            <a:xfrm>
              <a:off x="1551110" y="4853410"/>
              <a:ext cx="990423" cy="590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Referencia para confirmación de diagnóstico</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Text Box 22"/>
            <p:cNvSpPr txBox="1">
              <a:spLocks noChangeArrowheads="1"/>
            </p:cNvSpPr>
            <p:nvPr/>
          </p:nvSpPr>
          <p:spPr bwMode="auto">
            <a:xfrm>
              <a:off x="6684956" y="3538960"/>
              <a:ext cx="1199412" cy="9048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Atención puerperal en atención de primer nivel y acompañamiento en la evolución de su PC</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Text Box 21"/>
            <p:cNvSpPr txBox="1">
              <a:spLocks noChangeArrowheads="1"/>
            </p:cNvSpPr>
            <p:nvPr/>
          </p:nvSpPr>
          <p:spPr bwMode="auto">
            <a:xfrm>
              <a:off x="2305286" y="3565947"/>
              <a:ext cx="1472005" cy="4953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Cribado neonatal; auditivo, ocular y biológico</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30" name="Text Box 20"/>
            <p:cNvSpPr txBox="1">
              <a:spLocks noChangeArrowheads="1"/>
            </p:cNvSpPr>
            <p:nvPr/>
          </p:nvSpPr>
          <p:spPr bwMode="auto">
            <a:xfrm>
              <a:off x="2895905" y="4329535"/>
              <a:ext cx="890472" cy="2952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Sin alteraciones</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Text Box 19"/>
            <p:cNvSpPr txBox="1">
              <a:spLocks noChangeArrowheads="1"/>
            </p:cNvSpPr>
            <p:nvPr/>
          </p:nvSpPr>
          <p:spPr bwMode="auto">
            <a:xfrm>
              <a:off x="1551110" y="4348585"/>
              <a:ext cx="990423" cy="2762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Con alteraciones</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32" name="Text Box 18"/>
            <p:cNvSpPr txBox="1">
              <a:spLocks noChangeArrowheads="1"/>
            </p:cNvSpPr>
            <p:nvPr/>
          </p:nvSpPr>
          <p:spPr bwMode="auto">
            <a:xfrm>
              <a:off x="5285642" y="4559722"/>
              <a:ext cx="1590129" cy="8572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Referir para servicio de  de rehabilitación rehabilitación, si tiene diagnóstico confirmado de trastornos auditivos o visuales</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Text Box 17"/>
            <p:cNvSpPr txBox="1">
              <a:spLocks noChangeArrowheads="1"/>
            </p:cNvSpPr>
            <p:nvPr/>
          </p:nvSpPr>
          <p:spPr bwMode="auto">
            <a:xfrm>
              <a:off x="5585495" y="3777085"/>
              <a:ext cx="990423" cy="590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9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Referencia para confirmación de diagnóstico</a:t>
              </a: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AutoShape 16"/>
            <p:cNvSpPr>
              <a:spLocks noChangeShapeType="1"/>
            </p:cNvSpPr>
            <p:nvPr/>
          </p:nvSpPr>
          <p:spPr bwMode="auto">
            <a:xfrm>
              <a:off x="2205335" y="1025947"/>
              <a:ext cx="4797647"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35" name="AutoShape 15"/>
            <p:cNvSpPr>
              <a:spLocks noChangeShapeType="1"/>
            </p:cNvSpPr>
            <p:nvPr/>
          </p:nvSpPr>
          <p:spPr bwMode="auto">
            <a:xfrm>
              <a:off x="2205335" y="1025947"/>
              <a:ext cx="0" cy="2190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36" name="AutoShape 14"/>
            <p:cNvSpPr>
              <a:spLocks noChangeShapeType="1"/>
            </p:cNvSpPr>
            <p:nvPr/>
          </p:nvSpPr>
          <p:spPr bwMode="auto">
            <a:xfrm>
              <a:off x="4267959" y="1025947"/>
              <a:ext cx="0" cy="2190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37" name="AutoShape 13"/>
            <p:cNvSpPr>
              <a:spLocks noChangeArrowheads="1"/>
            </p:cNvSpPr>
            <p:nvPr/>
          </p:nvSpPr>
          <p:spPr bwMode="auto">
            <a:xfrm>
              <a:off x="6057991" y="1953047"/>
              <a:ext cx="427063" cy="581025"/>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000000"/>
            </a:solidFill>
            <a:ln w="38100">
              <a:solidFill>
                <a:srgbClr val="F2F2F2"/>
              </a:solidFill>
              <a:miter lim="800000"/>
              <a:headEnd/>
              <a:tailEnd/>
            </a:ln>
            <a:effectLst>
              <a:outerShdw dist="28398" dir="3806097" algn="ctr" rotWithShape="0">
                <a:srgbClr val="7F7F7F">
                  <a:alpha val="50000"/>
                </a:srgbClr>
              </a:outerShdw>
            </a:effectLst>
          </p:spPr>
          <p:txBody>
            <a:bodyPr vert="horz" wrap="square" lIns="91440" tIns="45720" rIns="91440" bIns="45720" numCol="1" anchor="t" anchorCtr="0" compatLnSpc="1">
              <a:prstTxWarp prst="textNoShape">
                <a:avLst/>
              </a:prstTxWarp>
            </a:bodyPr>
            <a:lstStyle/>
            <a:p>
              <a:endParaRPr lang="es-HN"/>
            </a:p>
          </p:txBody>
        </p:sp>
        <p:sp>
          <p:nvSpPr>
            <p:cNvPr id="38" name="AutoShape 12"/>
            <p:cNvSpPr>
              <a:spLocks noChangeShapeType="1"/>
            </p:cNvSpPr>
            <p:nvPr/>
          </p:nvSpPr>
          <p:spPr bwMode="auto">
            <a:xfrm>
              <a:off x="3241190" y="3297660"/>
              <a:ext cx="0" cy="2667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39" name="AutoShape 11"/>
            <p:cNvSpPr>
              <a:spLocks noChangeShapeType="1"/>
            </p:cNvSpPr>
            <p:nvPr/>
          </p:nvSpPr>
          <p:spPr bwMode="auto">
            <a:xfrm>
              <a:off x="3386574" y="4072360"/>
              <a:ext cx="0" cy="2667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0" name="AutoShape 10"/>
            <p:cNvSpPr>
              <a:spLocks noChangeShapeType="1"/>
            </p:cNvSpPr>
            <p:nvPr/>
          </p:nvSpPr>
          <p:spPr bwMode="auto">
            <a:xfrm>
              <a:off x="3032202" y="4769272"/>
              <a:ext cx="0" cy="1143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1" name="AutoShape 9"/>
            <p:cNvSpPr>
              <a:spLocks noChangeShapeType="1"/>
            </p:cNvSpPr>
            <p:nvPr/>
          </p:nvSpPr>
          <p:spPr bwMode="auto">
            <a:xfrm>
              <a:off x="4322478" y="4759747"/>
              <a:ext cx="0" cy="1143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2" name="AutoShape 8"/>
            <p:cNvSpPr>
              <a:spLocks noChangeShapeType="1"/>
            </p:cNvSpPr>
            <p:nvPr/>
          </p:nvSpPr>
          <p:spPr bwMode="auto">
            <a:xfrm>
              <a:off x="3386574" y="4615285"/>
              <a:ext cx="0" cy="1143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3" name="AutoShape 7"/>
            <p:cNvSpPr>
              <a:spLocks noChangeShapeType="1"/>
            </p:cNvSpPr>
            <p:nvPr/>
          </p:nvSpPr>
          <p:spPr bwMode="auto">
            <a:xfrm flipH="1">
              <a:off x="3032202" y="4750222"/>
              <a:ext cx="1290276"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4" name="AutoShape 6"/>
            <p:cNvSpPr>
              <a:spLocks noChangeShapeType="1"/>
            </p:cNvSpPr>
            <p:nvPr/>
          </p:nvSpPr>
          <p:spPr bwMode="auto">
            <a:xfrm>
              <a:off x="1723753" y="1657772"/>
              <a:ext cx="2789541"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5" name="AutoShape 5"/>
            <p:cNvSpPr>
              <a:spLocks noChangeShapeType="1"/>
            </p:cNvSpPr>
            <p:nvPr/>
          </p:nvSpPr>
          <p:spPr bwMode="auto">
            <a:xfrm>
              <a:off x="1732839" y="1657772"/>
              <a:ext cx="0" cy="2190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6" name="AutoShape 4"/>
            <p:cNvSpPr>
              <a:spLocks noChangeShapeType="1"/>
            </p:cNvSpPr>
            <p:nvPr/>
          </p:nvSpPr>
          <p:spPr bwMode="auto">
            <a:xfrm>
              <a:off x="3014029" y="1657772"/>
              <a:ext cx="0" cy="2190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7" name="AutoShape 3"/>
            <p:cNvSpPr>
              <a:spLocks noChangeShapeType="1"/>
            </p:cNvSpPr>
            <p:nvPr/>
          </p:nvSpPr>
          <p:spPr bwMode="auto">
            <a:xfrm>
              <a:off x="4513294" y="1657772"/>
              <a:ext cx="0" cy="21907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8" name="AutoShape 2"/>
            <p:cNvSpPr>
              <a:spLocks noChangeShapeType="1"/>
            </p:cNvSpPr>
            <p:nvPr/>
          </p:nvSpPr>
          <p:spPr bwMode="auto">
            <a:xfrm flipH="1">
              <a:off x="3559216" y="3145260"/>
              <a:ext cx="508841"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49" name="AutoShape 1"/>
            <p:cNvSpPr>
              <a:spLocks noChangeShapeType="1"/>
            </p:cNvSpPr>
            <p:nvPr/>
          </p:nvSpPr>
          <p:spPr bwMode="auto">
            <a:xfrm>
              <a:off x="2359804" y="4072360"/>
              <a:ext cx="0" cy="26670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50" name="Rectangle 49"/>
            <p:cNvSpPr>
              <a:spLocks noChangeArrowheads="1"/>
            </p:cNvSpPr>
            <p:nvPr/>
          </p:nvSpPr>
          <p:spPr bwMode="auto">
            <a:xfrm>
              <a:off x="2032903" y="-63787"/>
              <a:ext cx="54991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sz="1600" b="1" i="0" u="none" strike="noStrike" cap="none" normalizeH="0" baseline="0" dirty="0" smtClean="0">
                  <a:ln>
                    <a:noFill/>
                  </a:ln>
                  <a:solidFill>
                    <a:schemeClr val="tx1"/>
                  </a:solidFill>
                  <a:effectLst/>
                  <a:latin typeface="Arial" pitchFamily="34" charset="0"/>
                  <a:ea typeface="Calibri" pitchFamily="34" charset="0"/>
                  <a:cs typeface="Arial" pitchFamily="34" charset="0"/>
                </a:rPr>
                <a:t>FLUJOGRAMA PARA ATENCION DEL RECIEN NACIDO</a:t>
              </a:r>
              <a:endParaRPr kumimoji="0" lang="es-HN" altLang="es-HN"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HN" altLang="es-HN"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51" name="Rectangle 75"/>
            <p:cNvSpPr>
              <a:spLocks noChangeArrowheads="1"/>
            </p:cNvSpPr>
            <p:nvPr/>
          </p:nvSpPr>
          <p:spPr bwMode="auto">
            <a:xfrm>
              <a:off x="421006" y="457200"/>
              <a:ext cx="872299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HN" altLang="es-HN" sz="18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1752302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836712"/>
            <a:ext cx="8496944" cy="5909310"/>
          </a:xfrm>
          <a:prstGeom prst="rect">
            <a:avLst/>
          </a:prstGeom>
        </p:spPr>
        <p:txBody>
          <a:bodyPr wrap="square">
            <a:spAutoFit/>
          </a:bodyPr>
          <a:lstStyle/>
          <a:p>
            <a:pPr>
              <a:lnSpc>
                <a:spcPct val="150000"/>
              </a:lnSpc>
            </a:pPr>
            <a:r>
              <a:rPr lang="es-HN" b="1" dirty="0"/>
              <a:t>Signos o síntomas </a:t>
            </a:r>
            <a:r>
              <a:rPr lang="es-HN" b="1" dirty="0" smtClean="0"/>
              <a:t>	</a:t>
            </a:r>
            <a:r>
              <a:rPr lang="es-HN" dirty="0"/>
              <a:t>	</a:t>
            </a:r>
            <a:r>
              <a:rPr lang="es-HN" dirty="0" smtClean="0"/>
              <a:t>	</a:t>
            </a:r>
            <a:r>
              <a:rPr lang="es-HN" b="1" dirty="0" smtClean="0"/>
              <a:t>Dengue </a:t>
            </a:r>
            <a:r>
              <a:rPr lang="es-HN" dirty="0"/>
              <a:t>	</a:t>
            </a:r>
            <a:r>
              <a:rPr lang="es-HN" dirty="0" smtClean="0"/>
              <a:t>	</a:t>
            </a:r>
            <a:r>
              <a:rPr lang="es-HN" b="1" dirty="0" err="1" smtClean="0"/>
              <a:t>Chikungunya</a:t>
            </a:r>
            <a:r>
              <a:rPr lang="es-HN" b="1" dirty="0" smtClean="0"/>
              <a:t> </a:t>
            </a:r>
            <a:r>
              <a:rPr lang="es-HN" dirty="0" smtClean="0"/>
              <a:t>	</a:t>
            </a:r>
            <a:r>
              <a:rPr lang="es-HN" b="1" dirty="0" err="1" smtClean="0"/>
              <a:t>Zika</a:t>
            </a:r>
            <a:r>
              <a:rPr lang="es-HN" b="1" dirty="0" smtClean="0"/>
              <a:t> </a:t>
            </a:r>
            <a:endParaRPr lang="es-HN" dirty="0"/>
          </a:p>
          <a:p>
            <a:pPr>
              <a:lnSpc>
                <a:spcPct val="150000"/>
              </a:lnSpc>
            </a:pPr>
            <a:r>
              <a:rPr lang="es-HN" dirty="0"/>
              <a:t>Fiebre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Mialgias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Edema de extremidades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Exantema </a:t>
            </a:r>
            <a:r>
              <a:rPr lang="es-HN" dirty="0" err="1"/>
              <a:t>máculo-papular</a:t>
            </a:r>
            <a:r>
              <a:rPr lang="es-HN" dirty="0"/>
              <a:t>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Dolor retro orbitario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Hiperemia conjuntival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Adenopatía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Cefalea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Artralgias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Artritis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Hepatomegalia 	</a:t>
            </a:r>
            <a:r>
              <a:rPr lang="es-HN" dirty="0" smtClean="0"/>
              <a:t>		+ </a:t>
            </a:r>
            <a:r>
              <a:rPr lang="es-HN" dirty="0"/>
              <a:t>	</a:t>
            </a:r>
            <a:r>
              <a:rPr lang="es-HN" dirty="0" smtClean="0"/>
              <a:t>	++ </a:t>
            </a:r>
            <a:r>
              <a:rPr lang="es-HN" dirty="0"/>
              <a:t>	</a:t>
            </a:r>
            <a:r>
              <a:rPr lang="es-HN" dirty="0" smtClean="0"/>
              <a:t>	- </a:t>
            </a:r>
            <a:r>
              <a:rPr lang="es-HN" dirty="0"/>
              <a:t>	</a:t>
            </a:r>
          </a:p>
          <a:p>
            <a:pPr>
              <a:lnSpc>
                <a:spcPct val="150000"/>
              </a:lnSpc>
            </a:pPr>
            <a:r>
              <a:rPr lang="es-HN" dirty="0"/>
              <a:t>Dolor </a:t>
            </a:r>
            <a:r>
              <a:rPr lang="es-HN" dirty="0" smtClean="0"/>
              <a:t>abdominal a la palpación	+ </a:t>
            </a:r>
            <a:r>
              <a:rPr lang="es-HN" dirty="0"/>
              <a:t>	</a:t>
            </a:r>
            <a:r>
              <a:rPr lang="es-HN" dirty="0" smtClean="0"/>
              <a:t>	- </a:t>
            </a:r>
            <a:r>
              <a:rPr lang="es-HN" dirty="0"/>
              <a:t>	</a:t>
            </a:r>
            <a:r>
              <a:rPr lang="es-HN" dirty="0" smtClean="0"/>
              <a:t>	- </a:t>
            </a:r>
            <a:r>
              <a:rPr lang="es-HN" dirty="0"/>
              <a:t>	</a:t>
            </a:r>
          </a:p>
          <a:p>
            <a:pPr>
              <a:lnSpc>
                <a:spcPct val="150000"/>
              </a:lnSpc>
            </a:pPr>
            <a:r>
              <a:rPr lang="es-HN" dirty="0"/>
              <a:t>Parálisis flácida 	</a:t>
            </a:r>
            <a:r>
              <a:rPr lang="es-HN" dirty="0" smtClean="0"/>
              <a:t>		- </a:t>
            </a:r>
            <a:r>
              <a:rPr lang="es-HN" dirty="0"/>
              <a:t>	</a:t>
            </a:r>
            <a:r>
              <a:rPr lang="es-HN" dirty="0" smtClean="0"/>
              <a:t>	- </a:t>
            </a:r>
            <a:r>
              <a:rPr lang="es-HN" dirty="0"/>
              <a:t>	</a:t>
            </a:r>
            <a:r>
              <a:rPr lang="es-HN" dirty="0" smtClean="0"/>
              <a:t>	+ </a:t>
            </a:r>
            <a:r>
              <a:rPr lang="es-HN" dirty="0"/>
              <a:t>	</a:t>
            </a:r>
          </a:p>
        </p:txBody>
      </p:sp>
      <p:sp>
        <p:nvSpPr>
          <p:cNvPr id="4" name="3 CuadroTexto"/>
          <p:cNvSpPr txBox="1"/>
          <p:nvPr/>
        </p:nvSpPr>
        <p:spPr>
          <a:xfrm>
            <a:off x="251520" y="44624"/>
            <a:ext cx="8424936" cy="646331"/>
          </a:xfrm>
          <a:prstGeom prst="rect">
            <a:avLst/>
          </a:prstGeom>
          <a:noFill/>
        </p:spPr>
        <p:txBody>
          <a:bodyPr wrap="square" rtlCol="0">
            <a:spAutoFit/>
          </a:bodyPr>
          <a:lstStyle/>
          <a:p>
            <a:pPr algn="ctr"/>
            <a:r>
              <a:rPr lang="es-HN" b="1" dirty="0"/>
              <a:t>Cuadro comparativo de </a:t>
            </a:r>
            <a:r>
              <a:rPr lang="es-HN" b="1" dirty="0" smtClean="0"/>
              <a:t>signos </a:t>
            </a:r>
            <a:r>
              <a:rPr lang="es-HN" b="1" dirty="0"/>
              <a:t>y síntomas más </a:t>
            </a:r>
            <a:r>
              <a:rPr lang="es-HN" b="1" dirty="0" smtClean="0"/>
              <a:t>frecuentes, </a:t>
            </a:r>
            <a:r>
              <a:rPr lang="es-HN" b="1" dirty="0"/>
              <a:t>observados por la infección por los virus de dengue, </a:t>
            </a:r>
            <a:r>
              <a:rPr lang="es-HN" b="1" dirty="0" err="1"/>
              <a:t>Chikungunya</a:t>
            </a:r>
            <a:r>
              <a:rPr lang="es-HN" b="1" dirty="0"/>
              <a:t> y </a:t>
            </a:r>
            <a:r>
              <a:rPr lang="es-HN" b="1" dirty="0" err="1" smtClean="0"/>
              <a:t>Zika</a:t>
            </a:r>
            <a:r>
              <a:rPr lang="es-HN" b="1" dirty="0" smtClean="0"/>
              <a:t>.</a:t>
            </a:r>
            <a:endParaRPr lang="es-HN" dirty="0"/>
          </a:p>
        </p:txBody>
      </p:sp>
    </p:spTree>
    <p:extLst>
      <p:ext uri="{BB962C8B-B14F-4D97-AF65-F5344CB8AC3E}">
        <p14:creationId xmlns:p14="http://schemas.microsoft.com/office/powerpoint/2010/main" val="2700683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260648"/>
            <a:ext cx="8529234" cy="6498639"/>
          </a:xfrm>
          <a:prstGeom prst="rect">
            <a:avLst/>
          </a:prstGeom>
        </p:spPr>
        <p:txBody>
          <a:bodyPr wrap="square">
            <a:spAutoFit/>
          </a:bodyPr>
          <a:lstStyle/>
          <a:p>
            <a:pPr>
              <a:lnSpc>
                <a:spcPct val="150000"/>
              </a:lnSpc>
            </a:pPr>
            <a:r>
              <a:rPr lang="es-HN" sz="2000" b="1" dirty="0">
                <a:latin typeface="Arial" panose="020B0604020202020204" pitchFamily="34" charset="0"/>
                <a:cs typeface="Arial" panose="020B0604020202020204" pitchFamily="34" charset="0"/>
              </a:rPr>
              <a:t>Toma de muestra: </a:t>
            </a:r>
            <a:endParaRPr lang="es-HN" sz="2000" b="1" dirty="0" smtClean="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Para </a:t>
            </a:r>
            <a:r>
              <a:rPr lang="es-HN" sz="2000" dirty="0">
                <a:latin typeface="Arial" panose="020B0604020202020204" pitchFamily="34" charset="0"/>
                <a:cs typeface="Arial" panose="020B0604020202020204" pitchFamily="34" charset="0"/>
              </a:rPr>
              <a:t>confirmar la circulación de virus de </a:t>
            </a:r>
            <a:r>
              <a:rPr lang="es-HN" sz="2000" dirty="0" err="1">
                <a:latin typeface="Arial" panose="020B0604020202020204" pitchFamily="34" charset="0"/>
                <a:cs typeface="Arial" panose="020B0604020202020204" pitchFamily="34" charset="0"/>
              </a:rPr>
              <a:t>Zika</a:t>
            </a:r>
            <a:r>
              <a:rPr lang="es-HN" sz="2000" dirty="0">
                <a:latin typeface="Arial" panose="020B0604020202020204" pitchFamily="34" charset="0"/>
                <a:cs typeface="Arial" panose="020B0604020202020204" pitchFamily="34" charset="0"/>
              </a:rPr>
              <a:t>, se deberá tomar y enviar la muestra al Laboratorio Nacional de Referencia, según lo establecido en los lineamientos de </a:t>
            </a:r>
            <a:r>
              <a:rPr lang="es-HN" sz="2000" dirty="0" smtClean="0">
                <a:latin typeface="Arial" panose="020B0604020202020204" pitchFamily="34" charset="0"/>
                <a:cs typeface="Arial" panose="020B0604020202020204" pitchFamily="34" charset="0"/>
              </a:rPr>
              <a:t>vigilancia epidemiológica</a:t>
            </a:r>
            <a:r>
              <a:rPr lang="es-HN" sz="2000" dirty="0">
                <a:latin typeface="Arial" panose="020B0604020202020204" pitchFamily="34" charset="0"/>
                <a:cs typeface="Arial" panose="020B0604020202020204" pitchFamily="34" charset="0"/>
              </a:rPr>
              <a:t>, según la situación epidemiológica y según los criterios establecidos por el Laboratorio Nacional de Vigilancia de la Secretaría Salud a: </a:t>
            </a:r>
          </a:p>
          <a:p>
            <a:pPr marL="285750" indent="-285750">
              <a:lnSpc>
                <a:spcPct val="150000"/>
              </a:lnSpc>
              <a:buFont typeface="Arial" panose="020B0604020202020204" pitchFamily="34" charset="0"/>
              <a:buChar char="•"/>
            </a:pPr>
            <a:r>
              <a:rPr lang="es-HN" sz="2000" dirty="0" smtClean="0">
                <a:latin typeface="Arial" panose="020B0604020202020204" pitchFamily="34" charset="0"/>
                <a:cs typeface="Arial" panose="020B0604020202020204" pitchFamily="34" charset="0"/>
              </a:rPr>
              <a:t>El </a:t>
            </a:r>
            <a:r>
              <a:rPr lang="es-HN" sz="2000" dirty="0">
                <a:latin typeface="Arial" panose="020B0604020202020204" pitchFamily="34" charset="0"/>
                <a:cs typeface="Arial" panose="020B0604020202020204" pitchFamily="34" charset="0"/>
              </a:rPr>
              <a:t>100% de casos sospechosos de fiebre por </a:t>
            </a:r>
            <a:r>
              <a:rPr lang="es-HN" sz="2000" dirty="0" err="1">
                <a:latin typeface="Arial" panose="020B0604020202020204" pitchFamily="34" charset="0"/>
                <a:cs typeface="Arial" panose="020B0604020202020204" pitchFamily="34" charset="0"/>
              </a:rPr>
              <a:t>Zika</a:t>
            </a:r>
            <a:r>
              <a:rPr lang="es-HN" sz="2000" dirty="0">
                <a:latin typeface="Arial" panose="020B0604020202020204" pitchFamily="34" charset="0"/>
                <a:cs typeface="Arial" panose="020B0604020202020204" pitchFamily="34" charset="0"/>
              </a:rPr>
              <a:t> Virus hospitalizados. </a:t>
            </a:r>
          </a:p>
          <a:p>
            <a:pPr marL="285750" indent="-285750">
              <a:lnSpc>
                <a:spcPct val="150000"/>
              </a:lnSpc>
              <a:buFont typeface="Arial" panose="020B0604020202020204" pitchFamily="34" charset="0"/>
              <a:buChar char="•"/>
            </a:pPr>
            <a:r>
              <a:rPr lang="es-HN" sz="2000" dirty="0" smtClean="0">
                <a:latin typeface="Arial" panose="020B0604020202020204" pitchFamily="34" charset="0"/>
                <a:cs typeface="Arial" panose="020B0604020202020204" pitchFamily="34" charset="0"/>
              </a:rPr>
              <a:t>El </a:t>
            </a:r>
            <a:r>
              <a:rPr lang="es-HN" sz="2000" dirty="0">
                <a:latin typeface="Arial" panose="020B0604020202020204" pitchFamily="34" charset="0"/>
                <a:cs typeface="Arial" panose="020B0604020202020204" pitchFamily="34" charset="0"/>
              </a:rPr>
              <a:t>100% de pacientes fallecidos en casos que se sospeche la enfermedad. </a:t>
            </a:r>
          </a:p>
          <a:p>
            <a:pPr marL="285750" indent="-285750">
              <a:lnSpc>
                <a:spcPct val="150000"/>
              </a:lnSpc>
              <a:buFont typeface="Arial" panose="020B0604020202020204" pitchFamily="34" charset="0"/>
              <a:buChar char="•"/>
            </a:pPr>
            <a:r>
              <a:rPr lang="es-HN" sz="2000" dirty="0" smtClean="0">
                <a:latin typeface="Arial" panose="020B0604020202020204" pitchFamily="34" charset="0"/>
                <a:cs typeface="Arial" panose="020B0604020202020204" pitchFamily="34" charset="0"/>
              </a:rPr>
              <a:t>Dos </a:t>
            </a:r>
            <a:r>
              <a:rPr lang="es-HN" sz="2000" dirty="0">
                <a:latin typeface="Arial" panose="020B0604020202020204" pitchFamily="34" charset="0"/>
                <a:cs typeface="Arial" panose="020B0604020202020204" pitchFamily="34" charset="0"/>
              </a:rPr>
              <a:t>o tres muestras de los casos sospechosos con 6 a 21 días de evolución, durante el brote en las localidades afectadas. </a:t>
            </a:r>
          </a:p>
          <a:p>
            <a:pPr marL="285750" indent="-285750">
              <a:lnSpc>
                <a:spcPct val="150000"/>
              </a:lnSpc>
              <a:buFont typeface="Arial" panose="020B0604020202020204" pitchFamily="34" charset="0"/>
              <a:buChar char="•"/>
            </a:pPr>
            <a:r>
              <a:rPr lang="es-HN" sz="2000" dirty="0" smtClean="0">
                <a:latin typeface="Arial" panose="020B0604020202020204" pitchFamily="34" charset="0"/>
                <a:cs typeface="Arial" panose="020B0604020202020204" pitchFamily="34" charset="0"/>
              </a:rPr>
              <a:t>El </a:t>
            </a:r>
            <a:r>
              <a:rPr lang="es-HN" sz="2000" dirty="0">
                <a:latin typeface="Arial" panose="020B0604020202020204" pitchFamily="34" charset="0"/>
                <a:cs typeface="Arial" panose="020B0604020202020204" pitchFamily="34" charset="0"/>
              </a:rPr>
              <a:t>100% de primeros casos sospechosos en los lugares donde no se ha confirmado la circulación del virus del dengue hasta documentar el brote. </a:t>
            </a:r>
          </a:p>
        </p:txBody>
      </p:sp>
    </p:spTree>
    <p:extLst>
      <p:ext uri="{BB962C8B-B14F-4D97-AF65-F5344CB8AC3E}">
        <p14:creationId xmlns:p14="http://schemas.microsoft.com/office/powerpoint/2010/main" val="13348839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548680"/>
            <a:ext cx="8280920" cy="4247317"/>
          </a:xfrm>
          <a:prstGeom prst="rect">
            <a:avLst/>
          </a:prstGeom>
        </p:spPr>
        <p:txBody>
          <a:bodyPr wrap="square">
            <a:spAutoFit/>
          </a:bodyPr>
          <a:lstStyle/>
          <a:p>
            <a:pPr>
              <a:lnSpc>
                <a:spcPct val="150000"/>
              </a:lnSpc>
            </a:pPr>
            <a:r>
              <a:rPr lang="es-HN" sz="2000" b="1" dirty="0">
                <a:latin typeface="Arial" panose="020B0604020202020204" pitchFamily="34" charset="0"/>
                <a:cs typeface="Arial" panose="020B0604020202020204" pitchFamily="34" charset="0"/>
              </a:rPr>
              <a:t>Notificación de caso: </a:t>
            </a:r>
            <a:endParaRPr lang="es-HN" sz="2000" b="1" dirty="0" smtClean="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Una </a:t>
            </a:r>
            <a:r>
              <a:rPr lang="es-HN" sz="2000" dirty="0">
                <a:latin typeface="Arial" panose="020B0604020202020204" pitchFamily="34" charset="0"/>
                <a:cs typeface="Arial" panose="020B0604020202020204" pitchFamily="34" charset="0"/>
              </a:rPr>
              <a:t>vez sea identificado un caso sospechoso en cualquier Establecimiento de Salud, se procederá a realizar la </a:t>
            </a:r>
            <a:r>
              <a:rPr lang="es-HN" sz="2000" b="1" dirty="0">
                <a:latin typeface="Arial" panose="020B0604020202020204" pitchFamily="34" charset="0"/>
                <a:cs typeface="Arial" panose="020B0604020202020204" pitchFamily="34" charset="0"/>
              </a:rPr>
              <a:t>notificación inmediata</a:t>
            </a:r>
            <a:r>
              <a:rPr lang="es-HN" sz="2000" dirty="0">
                <a:latin typeface="Arial" panose="020B0604020202020204" pitchFamily="34" charset="0"/>
                <a:cs typeface="Arial" panose="020B0604020202020204" pitchFamily="34" charset="0"/>
              </a:rPr>
              <a:t>, se debe completar la ficha con los datos básicos, conforme a lo establecido en las Guías Epidemiológicas vigentes (</a:t>
            </a:r>
            <a:r>
              <a:rPr lang="es-HN" sz="2000" dirty="0" smtClean="0">
                <a:latin typeface="Arial" panose="020B0604020202020204" pitchFamily="34" charset="0"/>
                <a:cs typeface="Arial" panose="020B0604020202020204" pitchFamily="34" charset="0"/>
              </a:rPr>
              <a:t>2014).</a:t>
            </a:r>
          </a:p>
          <a:p>
            <a:pPr>
              <a:lnSpc>
                <a:spcPct val="150000"/>
              </a:lnSpc>
            </a:pPr>
            <a:endParaRPr lang="es-HN" sz="2000" dirty="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Cualquier </a:t>
            </a:r>
            <a:r>
              <a:rPr lang="es-HN" sz="2000" dirty="0">
                <a:latin typeface="Arial" panose="020B0604020202020204" pitchFamily="34" charset="0"/>
                <a:cs typeface="Arial" panose="020B0604020202020204" pitchFamily="34" charset="0"/>
              </a:rPr>
              <a:t>caso sospechoso o conglomerado que se detecte, deberá ser notificado de manera inmediata de acuerdo a los flujos de notificación establecidos e iniciar la investigación epidemiológica de campo. </a:t>
            </a:r>
          </a:p>
        </p:txBody>
      </p:sp>
    </p:spTree>
    <p:extLst>
      <p:ext uri="{BB962C8B-B14F-4D97-AF65-F5344CB8AC3E}">
        <p14:creationId xmlns:p14="http://schemas.microsoft.com/office/powerpoint/2010/main" val="831621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476672"/>
            <a:ext cx="8208912" cy="5170646"/>
          </a:xfrm>
          <a:prstGeom prst="rect">
            <a:avLst/>
          </a:prstGeom>
        </p:spPr>
        <p:txBody>
          <a:bodyPr wrap="square">
            <a:spAutoFit/>
          </a:bodyPr>
          <a:lstStyle/>
          <a:p>
            <a:pPr>
              <a:lnSpc>
                <a:spcPct val="150000"/>
              </a:lnSpc>
            </a:pPr>
            <a:r>
              <a:rPr lang="es-HN" sz="2000" b="1" dirty="0">
                <a:latin typeface="Arial" panose="020B0604020202020204" pitchFamily="34" charset="0"/>
                <a:cs typeface="Arial" panose="020B0604020202020204" pitchFamily="34" charset="0"/>
              </a:rPr>
              <a:t>Prevención: </a:t>
            </a:r>
            <a:endParaRPr lang="es-HN" sz="2000" b="1" dirty="0" smtClean="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La </a:t>
            </a:r>
            <a:r>
              <a:rPr lang="es-HN" sz="2000" dirty="0">
                <a:latin typeface="Arial" panose="020B0604020202020204" pitchFamily="34" charset="0"/>
                <a:cs typeface="Arial" panose="020B0604020202020204" pitchFamily="34" charset="0"/>
              </a:rPr>
              <a:t>principal medida es interrumpir la cadena de transmisión, mediante el control de la infestación del vector, al eliminar sus criaderos; evitar el contacto con el mismo, especialmente las mujeres embarazadas, mediante la implementación de medidas de protección personal como el uso de repelentes contra insectos, camisas con manga larga, pantalones largos, mosquiteros y telas metálicas en ventanas y puertas. </a:t>
            </a:r>
            <a:endParaRPr lang="es-HN" sz="2000" dirty="0" smtClean="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Conclusión:</a:t>
            </a:r>
          </a:p>
          <a:p>
            <a:pPr>
              <a:lnSpc>
                <a:spcPct val="150000"/>
              </a:lnSpc>
            </a:pPr>
            <a:r>
              <a:rPr lang="es-HN" sz="2000" dirty="0" smtClean="0">
                <a:latin typeface="Arial" panose="020B0604020202020204" pitchFamily="34" charset="0"/>
                <a:cs typeface="Arial" panose="020B0604020202020204" pitchFamily="34" charset="0"/>
              </a:rPr>
              <a:t>Las </a:t>
            </a:r>
            <a:r>
              <a:rPr lang="es-HN" sz="2000" dirty="0">
                <a:latin typeface="Arial" panose="020B0604020202020204" pitchFamily="34" charset="0"/>
                <a:cs typeface="Arial" panose="020B0604020202020204" pitchFamily="34" charset="0"/>
              </a:rPr>
              <a:t>mismas medidas que hemos tomado para Dengue y </a:t>
            </a:r>
            <a:r>
              <a:rPr lang="es-HN" sz="2000" dirty="0" err="1">
                <a:latin typeface="Arial" panose="020B0604020202020204" pitchFamily="34" charset="0"/>
                <a:cs typeface="Arial" panose="020B0604020202020204" pitchFamily="34" charset="0"/>
              </a:rPr>
              <a:t>Chikungunya</a:t>
            </a:r>
            <a:r>
              <a:rPr lang="es-HN" sz="2000" dirty="0">
                <a:latin typeface="Arial" panose="020B0604020202020204" pitchFamily="34" charset="0"/>
                <a:cs typeface="Arial" panose="020B0604020202020204" pitchFamily="34" charset="0"/>
              </a:rPr>
              <a:t>, aplican para </a:t>
            </a:r>
            <a:r>
              <a:rPr lang="es-HN" sz="2000" dirty="0" err="1">
                <a:latin typeface="Arial" panose="020B0604020202020204" pitchFamily="34" charset="0"/>
                <a:cs typeface="Arial" panose="020B0604020202020204" pitchFamily="34" charset="0"/>
              </a:rPr>
              <a:t>Zika</a:t>
            </a:r>
            <a:r>
              <a:rPr lang="es-HN"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71989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16632"/>
            <a:ext cx="8640960" cy="6555641"/>
          </a:xfrm>
          <a:prstGeom prst="rect">
            <a:avLst/>
          </a:prstGeom>
        </p:spPr>
        <p:txBody>
          <a:bodyPr wrap="square">
            <a:spAutoFit/>
          </a:bodyPr>
          <a:lstStyle/>
          <a:p>
            <a:pPr>
              <a:lnSpc>
                <a:spcPct val="150000"/>
              </a:lnSpc>
            </a:pPr>
            <a:r>
              <a:rPr lang="es-HN" sz="2000" b="1" dirty="0">
                <a:latin typeface="Arial" panose="020B0604020202020204" pitchFamily="34" charset="0"/>
                <a:cs typeface="Arial" panose="020B0604020202020204" pitchFamily="34" charset="0"/>
              </a:rPr>
              <a:t>Recomendaciones a viajeros: </a:t>
            </a:r>
            <a:endParaRPr lang="es-HN" sz="2000" b="1" dirty="0" smtClean="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El </a:t>
            </a:r>
            <a:r>
              <a:rPr lang="es-HN" sz="2000" dirty="0">
                <a:latin typeface="Arial" panose="020B0604020202020204" pitchFamily="34" charset="0"/>
                <a:cs typeface="Arial" panose="020B0604020202020204" pitchFamily="34" charset="0"/>
              </a:rPr>
              <a:t>país en concordancia con las recomendaciones de la OPS/OMS no establece ninguna restricción de viajes o al comercio internacional relacionada con brotes por el virus del </a:t>
            </a:r>
            <a:r>
              <a:rPr lang="es-HN" sz="2000" dirty="0" err="1">
                <a:latin typeface="Arial" panose="020B0604020202020204" pitchFamily="34" charset="0"/>
                <a:cs typeface="Arial" panose="020B0604020202020204" pitchFamily="34" charset="0"/>
              </a:rPr>
              <a:t>Zika</a:t>
            </a:r>
            <a:r>
              <a:rPr lang="es-HN" sz="2000" dirty="0">
                <a:latin typeface="Arial" panose="020B0604020202020204" pitchFamily="34" charset="0"/>
                <a:cs typeface="Arial" panose="020B0604020202020204" pitchFamily="34" charset="0"/>
              </a:rPr>
              <a:t>. </a:t>
            </a:r>
            <a:endParaRPr lang="es-HN" sz="2000" dirty="0" smtClean="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Durante </a:t>
            </a:r>
            <a:r>
              <a:rPr lang="es-HN" sz="2000" dirty="0">
                <a:latin typeface="Arial" panose="020B0604020202020204" pitchFamily="34" charset="0"/>
                <a:cs typeface="Arial" panose="020B0604020202020204" pitchFamily="34" charset="0"/>
              </a:rPr>
              <a:t>su estadía, en zonas endémicas para estas enfermedades, deberá atender las siguientes sugerencias: </a:t>
            </a:r>
          </a:p>
          <a:p>
            <a:pPr marL="457200" indent="-457200">
              <a:lnSpc>
                <a:spcPct val="150000"/>
              </a:lnSpc>
              <a:buFont typeface="+mj-lt"/>
              <a:buAutoNum type="arabicPeriod"/>
            </a:pPr>
            <a:r>
              <a:rPr lang="es-HN" sz="2000" dirty="0" smtClean="0">
                <a:latin typeface="Arial" panose="020B0604020202020204" pitchFamily="34" charset="0"/>
                <a:cs typeface="Arial" panose="020B0604020202020204" pitchFamily="34" charset="0"/>
              </a:rPr>
              <a:t>Tomar </a:t>
            </a:r>
            <a:r>
              <a:rPr lang="es-HN" sz="2000" dirty="0">
                <a:latin typeface="Arial" panose="020B0604020202020204" pitchFamily="34" charset="0"/>
                <a:cs typeface="Arial" panose="020B0604020202020204" pitchFamily="34" charset="0"/>
              </a:rPr>
              <a:t>las medidas adecuadas para protegerse de las picaduras de mosquitos, tales como el uso de repelentes, uso de ropas apropiadas que minimicen la exposición de la piel. </a:t>
            </a:r>
          </a:p>
          <a:p>
            <a:pPr marL="457200" indent="-457200">
              <a:lnSpc>
                <a:spcPct val="150000"/>
              </a:lnSpc>
              <a:buFont typeface="+mj-lt"/>
              <a:buAutoNum type="arabicPeriod"/>
            </a:pPr>
            <a:r>
              <a:rPr lang="pt-BR" sz="2000" dirty="0" smtClean="0">
                <a:latin typeface="Arial" panose="020B0604020202020204" pitchFamily="34" charset="0"/>
                <a:cs typeface="Arial" panose="020B0604020202020204" pitchFamily="34" charset="0"/>
              </a:rPr>
              <a:t>Evitar </a:t>
            </a:r>
            <a:r>
              <a:rPr lang="pt-BR" sz="2000" dirty="0">
                <a:latin typeface="Arial" panose="020B0604020202020204" pitchFamily="34" charset="0"/>
                <a:cs typeface="Arial" panose="020B0604020202020204" pitchFamily="34" charset="0"/>
              </a:rPr>
              <a:t>visita a lugares infestados por mosquitos. </a:t>
            </a:r>
          </a:p>
          <a:p>
            <a:pPr marL="457200" indent="-457200">
              <a:lnSpc>
                <a:spcPct val="150000"/>
              </a:lnSpc>
              <a:buFont typeface="+mj-lt"/>
              <a:buAutoNum type="arabicPeriod"/>
            </a:pPr>
            <a:r>
              <a:rPr lang="es-HN" sz="2000" dirty="0" smtClean="0">
                <a:latin typeface="Arial" panose="020B0604020202020204" pitchFamily="34" charset="0"/>
                <a:cs typeface="Arial" panose="020B0604020202020204" pitchFamily="34" charset="0"/>
              </a:rPr>
              <a:t>Utilizar </a:t>
            </a:r>
            <a:r>
              <a:rPr lang="es-HN" sz="2000" dirty="0">
                <a:latin typeface="Arial" panose="020B0604020202020204" pitchFamily="34" charset="0"/>
                <a:cs typeface="Arial" panose="020B0604020202020204" pitchFamily="34" charset="0"/>
              </a:rPr>
              <a:t>mosquiteros. </a:t>
            </a:r>
          </a:p>
          <a:p>
            <a:pPr marL="457200" indent="-457200">
              <a:lnSpc>
                <a:spcPct val="150000"/>
              </a:lnSpc>
              <a:buFont typeface="+mj-lt"/>
              <a:buAutoNum type="arabicPeriod"/>
            </a:pPr>
            <a:r>
              <a:rPr lang="es-HN" sz="2000" dirty="0" smtClean="0">
                <a:latin typeface="Arial" panose="020B0604020202020204" pitchFamily="34" charset="0"/>
                <a:cs typeface="Arial" panose="020B0604020202020204" pitchFamily="34" charset="0"/>
              </a:rPr>
              <a:t>Reconocer </a:t>
            </a:r>
            <a:r>
              <a:rPr lang="es-HN" sz="2000" dirty="0">
                <a:latin typeface="Arial" panose="020B0604020202020204" pitchFamily="34" charset="0"/>
                <a:cs typeface="Arial" panose="020B0604020202020204" pitchFamily="34" charset="0"/>
              </a:rPr>
              <a:t>los síntomas de Dengue, </a:t>
            </a:r>
            <a:r>
              <a:rPr lang="es-HN" sz="2000" dirty="0" err="1">
                <a:latin typeface="Arial" panose="020B0604020202020204" pitchFamily="34" charset="0"/>
                <a:cs typeface="Arial" panose="020B0604020202020204" pitchFamily="34" charset="0"/>
              </a:rPr>
              <a:t>Chikungunya</a:t>
            </a:r>
            <a:r>
              <a:rPr lang="es-HN" sz="2000" dirty="0">
                <a:latin typeface="Arial" panose="020B0604020202020204" pitchFamily="34" charset="0"/>
                <a:cs typeface="Arial" panose="020B0604020202020204" pitchFamily="34" charset="0"/>
              </a:rPr>
              <a:t> o virus </a:t>
            </a:r>
            <a:r>
              <a:rPr lang="es-HN" sz="2000" dirty="0" err="1">
                <a:latin typeface="Arial" panose="020B0604020202020204" pitchFamily="34" charset="0"/>
                <a:cs typeface="Arial" panose="020B0604020202020204" pitchFamily="34" charset="0"/>
              </a:rPr>
              <a:t>Zika</a:t>
            </a:r>
            <a:r>
              <a:rPr lang="es-HN" sz="2000" dirty="0">
                <a:latin typeface="Arial" panose="020B0604020202020204" pitchFamily="34" charset="0"/>
                <a:cs typeface="Arial" panose="020B0604020202020204" pitchFamily="34" charset="0"/>
              </a:rPr>
              <a:t> y solicitar atención médica en caso de presentar alguno de estos. </a:t>
            </a:r>
          </a:p>
          <a:p>
            <a:pPr marL="457200" indent="-457200">
              <a:lnSpc>
                <a:spcPct val="150000"/>
              </a:lnSpc>
              <a:buFont typeface="+mj-lt"/>
              <a:buAutoNum type="arabicPeriod"/>
            </a:pPr>
            <a:r>
              <a:rPr lang="es-HN" sz="2000" dirty="0" smtClean="0">
                <a:latin typeface="Arial" panose="020B0604020202020204" pitchFamily="34" charset="0"/>
                <a:cs typeface="Arial" panose="020B0604020202020204" pitchFamily="34" charset="0"/>
              </a:rPr>
              <a:t>No </a:t>
            </a:r>
            <a:r>
              <a:rPr lang="es-HN" sz="2000" dirty="0" err="1" smtClean="0">
                <a:latin typeface="Arial" panose="020B0604020202020204" pitchFamily="34" charset="0"/>
                <a:cs typeface="Arial" panose="020B0604020202020204" pitchFamily="34" charset="0"/>
              </a:rPr>
              <a:t>automedicarse</a:t>
            </a:r>
            <a:r>
              <a:rPr lang="es-HN"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842311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332656"/>
            <a:ext cx="8496944" cy="6093976"/>
          </a:xfrm>
          <a:prstGeom prst="rect">
            <a:avLst/>
          </a:prstGeom>
        </p:spPr>
        <p:txBody>
          <a:bodyPr wrap="square">
            <a:spAutoFit/>
          </a:bodyPr>
          <a:lstStyle/>
          <a:p>
            <a:pPr>
              <a:lnSpc>
                <a:spcPct val="150000"/>
              </a:lnSpc>
            </a:pPr>
            <a:r>
              <a:rPr lang="es-HN" sz="2000" b="1" dirty="0">
                <a:latin typeface="Arial" panose="020B0604020202020204" pitchFamily="34" charset="0"/>
                <a:cs typeface="Arial" panose="020B0604020202020204" pitchFamily="34" charset="0"/>
              </a:rPr>
              <a:t>Grupos de riesgo: </a:t>
            </a:r>
            <a:endParaRPr lang="es-HN" sz="2000" b="1" dirty="0" smtClean="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Al </a:t>
            </a:r>
            <a:r>
              <a:rPr lang="es-HN" sz="2000" dirty="0">
                <a:latin typeface="Arial" panose="020B0604020202020204" pitchFamily="34" charset="0"/>
                <a:cs typeface="Arial" panose="020B0604020202020204" pitchFamily="34" charset="0"/>
              </a:rPr>
              <a:t>ser la fiebre </a:t>
            </a:r>
            <a:r>
              <a:rPr lang="es-HN" sz="2000" dirty="0" err="1">
                <a:latin typeface="Arial" panose="020B0604020202020204" pitchFamily="34" charset="0"/>
                <a:cs typeface="Arial" panose="020B0604020202020204" pitchFamily="34" charset="0"/>
              </a:rPr>
              <a:t>Zika</a:t>
            </a:r>
            <a:r>
              <a:rPr lang="es-HN" sz="2000" dirty="0">
                <a:latin typeface="Arial" panose="020B0604020202020204" pitchFamily="34" charset="0"/>
                <a:cs typeface="Arial" panose="020B0604020202020204" pitchFamily="34" charset="0"/>
              </a:rPr>
              <a:t> una enfermedad nueva en el continente, con el paso del tiempo se podrán precisar mejor. Por ahora es importante observar el comportamiento de la enfermedad y en caso de ser necesario, referir a un nivel de salud superior a: mujeres embarazadas, niños y niñas menores de 6 meses, pacientes con enfermedad de base (hipertensión, diabetes, enfermedades autoinmunes, principalmente). </a:t>
            </a:r>
            <a:endParaRPr lang="es-HN" sz="2000" dirty="0" smtClean="0">
              <a:latin typeface="Arial" panose="020B0604020202020204" pitchFamily="34" charset="0"/>
              <a:cs typeface="Arial" panose="020B0604020202020204" pitchFamily="34" charset="0"/>
            </a:endParaRPr>
          </a:p>
          <a:p>
            <a:pPr>
              <a:lnSpc>
                <a:spcPct val="150000"/>
              </a:lnSpc>
            </a:pPr>
            <a:endParaRPr lang="es-HN" sz="2000" dirty="0">
              <a:latin typeface="Arial" panose="020B0604020202020204" pitchFamily="34" charset="0"/>
              <a:cs typeface="Arial" panose="020B0604020202020204" pitchFamily="34" charset="0"/>
            </a:endParaRPr>
          </a:p>
          <a:p>
            <a:pPr>
              <a:lnSpc>
                <a:spcPct val="150000"/>
              </a:lnSpc>
            </a:pPr>
            <a:r>
              <a:rPr lang="es-HN" sz="2000" b="1" dirty="0">
                <a:latin typeface="Arial" panose="020B0604020202020204" pitchFamily="34" charset="0"/>
                <a:cs typeface="Arial" panose="020B0604020202020204" pitchFamily="34" charset="0"/>
              </a:rPr>
              <a:t>Consideraciones finales: </a:t>
            </a:r>
            <a:endParaRPr lang="es-HN" sz="2000" b="1" dirty="0" smtClean="0">
              <a:latin typeface="Arial" panose="020B0604020202020204" pitchFamily="34" charset="0"/>
              <a:cs typeface="Arial" panose="020B0604020202020204" pitchFamily="34" charset="0"/>
            </a:endParaRPr>
          </a:p>
          <a:p>
            <a:pPr>
              <a:lnSpc>
                <a:spcPct val="150000"/>
              </a:lnSpc>
            </a:pPr>
            <a:r>
              <a:rPr lang="es-HN" sz="2000" dirty="0" smtClean="0">
                <a:latin typeface="Arial" panose="020B0604020202020204" pitchFamily="34" charset="0"/>
                <a:cs typeface="Arial" panose="020B0604020202020204" pitchFamily="34" charset="0"/>
              </a:rPr>
              <a:t>La </a:t>
            </a:r>
            <a:r>
              <a:rPr lang="es-HN" sz="2000" dirty="0">
                <a:latin typeface="Arial" panose="020B0604020202020204" pitchFamily="34" charset="0"/>
                <a:cs typeface="Arial" panose="020B0604020202020204" pitchFamily="34" charset="0"/>
              </a:rPr>
              <a:t>fiebre por </a:t>
            </a:r>
            <a:r>
              <a:rPr lang="es-HN" sz="2000" dirty="0" err="1">
                <a:latin typeface="Arial" panose="020B0604020202020204" pitchFamily="34" charset="0"/>
                <a:cs typeface="Arial" panose="020B0604020202020204" pitchFamily="34" charset="0"/>
              </a:rPr>
              <a:t>Zika</a:t>
            </a:r>
            <a:r>
              <a:rPr lang="es-HN" sz="2000" dirty="0">
                <a:latin typeface="Arial" panose="020B0604020202020204" pitchFamily="34" charset="0"/>
                <a:cs typeface="Arial" panose="020B0604020202020204" pitchFamily="34" charset="0"/>
              </a:rPr>
              <a:t> virus no tiene una codificación específica en la CIE-10, sin embargo, algunos países como Brasil han sugerido la utilización del código A92.8 Otras Fiebre virales transmitidas por mosquitos para su </a:t>
            </a:r>
            <a:r>
              <a:rPr lang="es-HN" sz="2000" dirty="0" smtClean="0">
                <a:latin typeface="Arial" panose="020B0604020202020204" pitchFamily="34" charset="0"/>
                <a:cs typeface="Arial" panose="020B0604020202020204" pitchFamily="34" charset="0"/>
              </a:rPr>
              <a:t>notificación. </a:t>
            </a:r>
            <a:endParaRPr lang="es-HN"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1108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800203"/>
            <a:ext cx="7848872" cy="3416320"/>
          </a:xfrm>
          <a:prstGeom prst="rect">
            <a:avLst/>
          </a:prstGeom>
        </p:spPr>
        <p:txBody>
          <a:bodyPr wrap="square">
            <a:spAutoFit/>
          </a:bodyPr>
          <a:lstStyle/>
          <a:p>
            <a:pPr>
              <a:lnSpc>
                <a:spcPct val="150000"/>
              </a:lnSpc>
            </a:pPr>
            <a:r>
              <a:rPr lang="es-HN" sz="2400" b="1" i="1" dirty="0">
                <a:latin typeface="Arial" panose="020B0604020202020204" pitchFamily="34" charset="0"/>
                <a:cs typeface="Arial" panose="020B0604020202020204" pitchFamily="34" charset="0"/>
              </a:rPr>
              <a:t>Elaborado por</a:t>
            </a:r>
            <a:r>
              <a:rPr lang="es-HN" sz="2400" i="1" dirty="0">
                <a:latin typeface="Arial" panose="020B0604020202020204" pitchFamily="34" charset="0"/>
                <a:cs typeface="Arial" panose="020B0604020202020204" pitchFamily="34" charset="0"/>
              </a:rPr>
              <a:t>: </a:t>
            </a:r>
            <a:endParaRPr lang="es-HN" sz="2400" i="1" dirty="0" smtClean="0">
              <a:latin typeface="Arial" panose="020B0604020202020204" pitchFamily="34" charset="0"/>
              <a:cs typeface="Arial" panose="020B0604020202020204" pitchFamily="34" charset="0"/>
            </a:endParaRPr>
          </a:p>
          <a:p>
            <a:pPr>
              <a:lnSpc>
                <a:spcPct val="150000"/>
              </a:lnSpc>
            </a:pPr>
            <a:r>
              <a:rPr lang="es-HN" sz="2400" i="1" dirty="0" smtClean="0">
                <a:latin typeface="Arial" panose="020B0604020202020204" pitchFamily="34" charset="0"/>
                <a:cs typeface="Arial" panose="020B0604020202020204" pitchFamily="34" charset="0"/>
              </a:rPr>
              <a:t>Equipo </a:t>
            </a:r>
            <a:r>
              <a:rPr lang="es-HN" sz="2400" i="1" dirty="0">
                <a:latin typeface="Arial" panose="020B0604020202020204" pitchFamily="34" charset="0"/>
                <a:cs typeface="Arial" panose="020B0604020202020204" pitchFamily="34" charset="0"/>
              </a:rPr>
              <a:t>Técnico Interinstitucional conformado por: </a:t>
            </a:r>
            <a:endParaRPr lang="es-HN" sz="24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s-HN" sz="2400" i="1" dirty="0" smtClean="0">
                <a:latin typeface="Arial" panose="020B0604020202020204" pitchFamily="34" charset="0"/>
                <a:cs typeface="Arial" panose="020B0604020202020204" pitchFamily="34" charset="0"/>
              </a:rPr>
              <a:t>Secretaría </a:t>
            </a:r>
            <a:r>
              <a:rPr lang="es-HN" sz="2400" i="1" dirty="0">
                <a:latin typeface="Arial" panose="020B0604020202020204" pitchFamily="34" charset="0"/>
                <a:cs typeface="Arial" panose="020B0604020202020204" pitchFamily="34" charset="0"/>
              </a:rPr>
              <a:t>de Salud (SESAL) </a:t>
            </a:r>
            <a:endParaRPr lang="es-HN" sz="24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s-HN" sz="2400" i="1" dirty="0" smtClean="0">
                <a:latin typeface="Arial" panose="020B0604020202020204" pitchFamily="34" charset="0"/>
                <a:cs typeface="Arial" panose="020B0604020202020204" pitchFamily="34" charset="0"/>
              </a:rPr>
              <a:t>Instituto </a:t>
            </a:r>
            <a:r>
              <a:rPr lang="es-HN" sz="2400" i="1" dirty="0">
                <a:latin typeface="Arial" panose="020B0604020202020204" pitchFamily="34" charset="0"/>
                <a:cs typeface="Arial" panose="020B0604020202020204" pitchFamily="34" charset="0"/>
              </a:rPr>
              <a:t>Hondureño de Seguridad Social (IHSS) </a:t>
            </a:r>
            <a:endParaRPr lang="es-HN" sz="24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s-HN" sz="2400" i="1" dirty="0" smtClean="0">
                <a:latin typeface="Arial" panose="020B0604020202020204" pitchFamily="34" charset="0"/>
                <a:cs typeface="Arial" panose="020B0604020202020204" pitchFamily="34" charset="0"/>
              </a:rPr>
              <a:t>Hospital </a:t>
            </a:r>
            <a:r>
              <a:rPr lang="es-HN" sz="2400" i="1" dirty="0">
                <a:latin typeface="Arial" panose="020B0604020202020204" pitchFamily="34" charset="0"/>
                <a:cs typeface="Arial" panose="020B0604020202020204" pitchFamily="34" charset="0"/>
              </a:rPr>
              <a:t>Escuela Universitario (HEU) </a:t>
            </a:r>
            <a:endParaRPr lang="es-HN" sz="2400" dirty="0">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s-HN" sz="2400" i="1" dirty="0" smtClean="0">
                <a:latin typeface="Arial" panose="020B0604020202020204" pitchFamily="34" charset="0"/>
                <a:cs typeface="Arial" panose="020B0604020202020204" pitchFamily="34" charset="0"/>
              </a:rPr>
              <a:t>Organización </a:t>
            </a:r>
            <a:r>
              <a:rPr lang="es-HN" sz="2400" i="1" dirty="0">
                <a:latin typeface="Arial" panose="020B0604020202020204" pitchFamily="34" charset="0"/>
                <a:cs typeface="Arial" panose="020B0604020202020204" pitchFamily="34" charset="0"/>
              </a:rPr>
              <a:t>Panamericana de la Salud (OPS/OMS </a:t>
            </a:r>
            <a:endParaRPr lang="es-H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2842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835696" y="2780928"/>
            <a:ext cx="5473358" cy="769441"/>
          </a:xfrm>
          <a:prstGeom prst="rect">
            <a:avLst/>
          </a:prstGeom>
          <a:noFill/>
        </p:spPr>
        <p:txBody>
          <a:bodyPr wrap="none" rtlCol="0">
            <a:spAutoFit/>
          </a:bodyPr>
          <a:lstStyle/>
          <a:p>
            <a:r>
              <a:rPr lang="es-HN" sz="4400" dirty="0" smtClean="0">
                <a:latin typeface="Arial Rounded MT Bold" panose="020F0704030504030204" pitchFamily="34" charset="0"/>
              </a:rPr>
              <a:t>MUCHAS GRACIAS</a:t>
            </a:r>
            <a:endParaRPr lang="es-HN" sz="4400" dirty="0">
              <a:latin typeface="Arial Rounded MT Bold" panose="020F0704030504030204" pitchFamily="34" charset="0"/>
            </a:endParaRPr>
          </a:p>
        </p:txBody>
      </p:sp>
    </p:spTree>
    <p:extLst>
      <p:ext uri="{BB962C8B-B14F-4D97-AF65-F5344CB8AC3E}">
        <p14:creationId xmlns:p14="http://schemas.microsoft.com/office/powerpoint/2010/main" val="1475367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548680"/>
            <a:ext cx="8064896" cy="4662815"/>
          </a:xfrm>
          <a:prstGeom prst="rect">
            <a:avLst/>
          </a:prstGeom>
        </p:spPr>
        <p:txBody>
          <a:bodyPr wrap="square">
            <a:spAutoFit/>
          </a:bodyPr>
          <a:lstStyle/>
          <a:p>
            <a:pPr>
              <a:lnSpc>
                <a:spcPct val="150000"/>
              </a:lnSpc>
            </a:pPr>
            <a:r>
              <a:rPr lang="es-HN" sz="2200" b="1" dirty="0" smtClean="0">
                <a:latin typeface="Arial" panose="020B0604020202020204" pitchFamily="34" charset="0"/>
                <a:cs typeface="Arial" panose="020B0604020202020204" pitchFamily="34" charset="0"/>
              </a:rPr>
              <a:t>Definiciones:</a:t>
            </a:r>
          </a:p>
          <a:p>
            <a:pPr>
              <a:lnSpc>
                <a:spcPct val="150000"/>
              </a:lnSpc>
            </a:pPr>
            <a:endParaRPr lang="es-HN" sz="2200" dirty="0">
              <a:latin typeface="Arial" panose="020B0604020202020204" pitchFamily="34" charset="0"/>
              <a:cs typeface="Arial" panose="020B0604020202020204" pitchFamily="34" charset="0"/>
            </a:endParaRPr>
          </a:p>
          <a:p>
            <a:pPr>
              <a:lnSpc>
                <a:spcPct val="150000"/>
              </a:lnSpc>
            </a:pPr>
            <a:r>
              <a:rPr lang="es-HN" sz="2200" b="1" dirty="0">
                <a:latin typeface="Arial" panose="020B0604020202020204" pitchFamily="34" charset="0"/>
                <a:cs typeface="Arial" panose="020B0604020202020204" pitchFamily="34" charset="0"/>
              </a:rPr>
              <a:t>Caso sospechoso por dengue:</a:t>
            </a:r>
            <a:r>
              <a:rPr lang="es-HN" sz="2200" dirty="0">
                <a:latin typeface="Arial" panose="020B0604020202020204" pitchFamily="34" charset="0"/>
                <a:cs typeface="Arial" panose="020B0604020202020204" pitchFamily="34" charset="0"/>
              </a:rPr>
              <a:t> </a:t>
            </a:r>
          </a:p>
          <a:p>
            <a:pPr>
              <a:lnSpc>
                <a:spcPct val="150000"/>
              </a:lnSpc>
            </a:pPr>
            <a:r>
              <a:rPr lang="es-HN" sz="2200" dirty="0">
                <a:latin typeface="Arial" panose="020B0604020202020204" pitchFamily="34" charset="0"/>
                <a:cs typeface="Arial" panose="020B0604020202020204" pitchFamily="34" charset="0"/>
              </a:rPr>
              <a:t>Fiebre aguda usualmente de 2-7 días de evolución y 2 o más de las siguientes manifestaciones: Nauseas/vómitos, erupción cutánea, exantema, cefalea, dolor retro orbitario, mialgias, artralgias, petequias, leucopenia, sangrado y  Persona que vive o a viajado en los últimos 14 </a:t>
            </a:r>
            <a:r>
              <a:rPr lang="es-HN" sz="2200" dirty="0" smtClean="0">
                <a:latin typeface="Arial" panose="020B0604020202020204" pitchFamily="34" charset="0"/>
                <a:cs typeface="Arial" panose="020B0604020202020204" pitchFamily="34" charset="0"/>
              </a:rPr>
              <a:t>días, </a:t>
            </a:r>
            <a:r>
              <a:rPr lang="es-HN" sz="2200" dirty="0">
                <a:latin typeface="Arial" panose="020B0604020202020204" pitchFamily="34" charset="0"/>
                <a:cs typeface="Arial" panose="020B0604020202020204" pitchFamily="34" charset="0"/>
              </a:rPr>
              <a:t>a áreas con transmisión de Dengue.</a:t>
            </a:r>
          </a:p>
        </p:txBody>
      </p:sp>
    </p:spTree>
    <p:extLst>
      <p:ext uri="{BB962C8B-B14F-4D97-AF65-F5344CB8AC3E}">
        <p14:creationId xmlns:p14="http://schemas.microsoft.com/office/powerpoint/2010/main" val="649406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692696"/>
            <a:ext cx="7848872" cy="3139321"/>
          </a:xfrm>
          <a:prstGeom prst="rect">
            <a:avLst/>
          </a:prstGeom>
        </p:spPr>
        <p:txBody>
          <a:bodyPr wrap="square">
            <a:spAutoFit/>
          </a:bodyPr>
          <a:lstStyle/>
          <a:p>
            <a:pPr>
              <a:lnSpc>
                <a:spcPct val="150000"/>
              </a:lnSpc>
            </a:pPr>
            <a:r>
              <a:rPr lang="es-HN" sz="2200" b="1" dirty="0">
                <a:latin typeface="Arial" panose="020B0604020202020204" pitchFamily="34" charset="0"/>
                <a:cs typeface="Arial" panose="020B0604020202020204" pitchFamily="34" charset="0"/>
              </a:rPr>
              <a:t>Caso sospechoso por </a:t>
            </a:r>
            <a:r>
              <a:rPr lang="es-HN" sz="2200" b="1" dirty="0" err="1">
                <a:latin typeface="Arial" panose="020B0604020202020204" pitchFamily="34" charset="0"/>
                <a:cs typeface="Arial" panose="020B0604020202020204" pitchFamily="34" charset="0"/>
              </a:rPr>
              <a:t>Chikungunya</a:t>
            </a:r>
            <a:r>
              <a:rPr lang="es-HN" sz="2200" dirty="0" smtClean="0">
                <a:latin typeface="Arial" panose="020B0604020202020204" pitchFamily="34" charset="0"/>
                <a:cs typeface="Arial" panose="020B0604020202020204" pitchFamily="34" charset="0"/>
              </a:rPr>
              <a:t>:</a:t>
            </a:r>
            <a:endParaRPr lang="es-HN" sz="2200" dirty="0">
              <a:latin typeface="Arial" panose="020B0604020202020204" pitchFamily="34" charset="0"/>
              <a:cs typeface="Arial" panose="020B0604020202020204" pitchFamily="34" charset="0"/>
            </a:endParaRPr>
          </a:p>
          <a:p>
            <a:pPr>
              <a:lnSpc>
                <a:spcPct val="150000"/>
              </a:lnSpc>
            </a:pPr>
            <a:r>
              <a:rPr lang="es-HN" sz="2200" dirty="0">
                <a:latin typeface="Arial" panose="020B0604020202020204" pitchFamily="34" charset="0"/>
                <a:cs typeface="Arial" panose="020B0604020202020204" pitchFamily="34" charset="0"/>
              </a:rPr>
              <a:t>Paciente con inicio de fiebre aguda mayor o igual a 38.5°c, y artralgias y /o Artritis, de comienzo agudo no explicada por otra condición médica, erupción </a:t>
            </a:r>
            <a:r>
              <a:rPr lang="es-HN" sz="2200" dirty="0" err="1" smtClean="0">
                <a:latin typeface="Arial" panose="020B0604020202020204" pitchFamily="34" charset="0"/>
                <a:cs typeface="Arial" panose="020B0604020202020204" pitchFamily="34" charset="0"/>
              </a:rPr>
              <a:t>maculopapular</a:t>
            </a:r>
            <a:r>
              <a:rPr lang="es-HN" sz="2200" dirty="0" smtClean="0">
                <a:latin typeface="Arial" panose="020B0604020202020204" pitchFamily="34" charset="0"/>
                <a:cs typeface="Arial" panose="020B0604020202020204" pitchFamily="34" charset="0"/>
              </a:rPr>
              <a:t> </a:t>
            </a:r>
            <a:r>
              <a:rPr lang="es-HN" sz="2200" dirty="0">
                <a:latin typeface="Arial" panose="020B0604020202020204" pitchFamily="34" charset="0"/>
                <a:cs typeface="Arial" panose="020B0604020202020204" pitchFamily="34" charset="0"/>
              </a:rPr>
              <a:t>(2-5 días de inicio de la fiebre) que reside o a visitado áreas endémicas o epidémicas durante las 2 semanas anteriores a los síntomas.  </a:t>
            </a:r>
          </a:p>
        </p:txBody>
      </p:sp>
    </p:spTree>
    <p:extLst>
      <p:ext uri="{BB962C8B-B14F-4D97-AF65-F5344CB8AC3E}">
        <p14:creationId xmlns:p14="http://schemas.microsoft.com/office/powerpoint/2010/main" val="26679819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548680"/>
            <a:ext cx="8136904" cy="4092211"/>
          </a:xfrm>
          <a:prstGeom prst="rect">
            <a:avLst/>
          </a:prstGeom>
        </p:spPr>
        <p:txBody>
          <a:bodyPr wrap="square">
            <a:spAutoFit/>
          </a:bodyPr>
          <a:lstStyle/>
          <a:p>
            <a:pPr>
              <a:lnSpc>
                <a:spcPct val="150000"/>
              </a:lnSpc>
            </a:pPr>
            <a:r>
              <a:rPr lang="es-HN" sz="2200" b="1" dirty="0">
                <a:latin typeface="Arial" panose="020B0604020202020204" pitchFamily="34" charset="0"/>
                <a:cs typeface="Arial" panose="020B0604020202020204" pitchFamily="34" charset="0"/>
              </a:rPr>
              <a:t>Caso Sospechoso de </a:t>
            </a:r>
            <a:r>
              <a:rPr lang="es-HN" sz="2200" b="1" dirty="0" err="1">
                <a:latin typeface="Arial" panose="020B0604020202020204" pitchFamily="34" charset="0"/>
                <a:cs typeface="Arial" panose="020B0604020202020204" pitchFamily="34" charset="0"/>
              </a:rPr>
              <a:t>Zika</a:t>
            </a:r>
            <a:r>
              <a:rPr lang="es-HN" sz="2200" b="1" dirty="0">
                <a:latin typeface="Arial" panose="020B0604020202020204" pitchFamily="34" charset="0"/>
                <a:cs typeface="Arial" panose="020B0604020202020204" pitchFamily="34" charset="0"/>
              </a:rPr>
              <a:t>:</a:t>
            </a:r>
            <a:r>
              <a:rPr lang="es-HN" sz="2200" dirty="0">
                <a:latin typeface="Arial" panose="020B0604020202020204" pitchFamily="34" charset="0"/>
                <a:cs typeface="Arial" panose="020B0604020202020204" pitchFamily="34" charset="0"/>
              </a:rPr>
              <a:t> </a:t>
            </a:r>
          </a:p>
          <a:p>
            <a:pPr>
              <a:lnSpc>
                <a:spcPct val="150000"/>
              </a:lnSpc>
            </a:pPr>
            <a:r>
              <a:rPr lang="es-HN" sz="2200" dirty="0">
                <a:latin typeface="Arial" panose="020B0604020202020204" pitchFamily="34" charset="0"/>
                <a:cs typeface="Arial" panose="020B0604020202020204" pitchFamily="34" charset="0"/>
              </a:rPr>
              <a:t>Paciente que presenta exantema o elevación de temperatura corporal Axilar (&gt;37.2°C) y 1 o más de los siguientes síntomas:   Artralgias o Mialgias,  Conjuntivitis no purulenta o hiperemia conjuntival, Edema de miembros superiores o inferiores, cefalea o malestar general, Haber viajado o  permanecido por más de 15 días en zonas donde se ha confirmado la transmisión autóctona dentro o fuera del país.</a:t>
            </a:r>
          </a:p>
        </p:txBody>
      </p:sp>
    </p:spTree>
    <p:extLst>
      <p:ext uri="{BB962C8B-B14F-4D97-AF65-F5344CB8AC3E}">
        <p14:creationId xmlns:p14="http://schemas.microsoft.com/office/powerpoint/2010/main" val="799564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692696"/>
            <a:ext cx="7920880" cy="2123658"/>
          </a:xfrm>
          <a:prstGeom prst="rect">
            <a:avLst/>
          </a:prstGeom>
        </p:spPr>
        <p:txBody>
          <a:bodyPr wrap="square">
            <a:spAutoFit/>
          </a:bodyPr>
          <a:lstStyle/>
          <a:p>
            <a:pPr>
              <a:lnSpc>
                <a:spcPct val="150000"/>
              </a:lnSpc>
            </a:pPr>
            <a:r>
              <a:rPr lang="es-HN" sz="2200" b="1" dirty="0">
                <a:latin typeface="Arial" panose="020B0604020202020204" pitchFamily="34" charset="0"/>
                <a:cs typeface="Arial" panose="020B0604020202020204" pitchFamily="34" charset="0"/>
              </a:rPr>
              <a:t>Caso confirmado por Dengue, </a:t>
            </a:r>
            <a:r>
              <a:rPr lang="es-HN" sz="2200" b="1" dirty="0" err="1">
                <a:latin typeface="Arial" panose="020B0604020202020204" pitchFamily="34" charset="0"/>
                <a:cs typeface="Arial" panose="020B0604020202020204" pitchFamily="34" charset="0"/>
              </a:rPr>
              <a:t>Chikungunya</a:t>
            </a:r>
            <a:r>
              <a:rPr lang="es-HN" sz="2200" b="1" dirty="0">
                <a:latin typeface="Arial" panose="020B0604020202020204" pitchFamily="34" charset="0"/>
                <a:cs typeface="Arial" panose="020B0604020202020204" pitchFamily="34" charset="0"/>
              </a:rPr>
              <a:t>, </a:t>
            </a:r>
            <a:r>
              <a:rPr lang="es-HN" sz="2200" b="1" dirty="0" err="1">
                <a:latin typeface="Arial" panose="020B0604020202020204" pitchFamily="34" charset="0"/>
                <a:cs typeface="Arial" panose="020B0604020202020204" pitchFamily="34" charset="0"/>
              </a:rPr>
              <a:t>Zika</a:t>
            </a:r>
            <a:r>
              <a:rPr lang="es-HN" sz="2200" b="1" dirty="0">
                <a:latin typeface="Arial" panose="020B0604020202020204" pitchFamily="34" charset="0"/>
                <a:cs typeface="Arial" panose="020B0604020202020204" pitchFamily="34" charset="0"/>
              </a:rPr>
              <a:t>:</a:t>
            </a:r>
            <a:r>
              <a:rPr lang="es-HN" sz="2200" dirty="0">
                <a:latin typeface="Arial" panose="020B0604020202020204" pitchFamily="34" charset="0"/>
                <a:cs typeface="Arial" panose="020B0604020202020204" pitchFamily="34" charset="0"/>
              </a:rPr>
              <a:t> </a:t>
            </a:r>
            <a:endParaRPr lang="es-HN" sz="2200" dirty="0" smtClean="0">
              <a:latin typeface="Arial" panose="020B0604020202020204" pitchFamily="34" charset="0"/>
              <a:cs typeface="Arial" panose="020B0604020202020204" pitchFamily="34" charset="0"/>
            </a:endParaRPr>
          </a:p>
          <a:p>
            <a:pPr>
              <a:lnSpc>
                <a:spcPct val="150000"/>
              </a:lnSpc>
            </a:pPr>
            <a:endParaRPr lang="es-HN" sz="2200" dirty="0">
              <a:latin typeface="Arial" panose="020B0604020202020204" pitchFamily="34" charset="0"/>
              <a:cs typeface="Arial" panose="020B0604020202020204" pitchFamily="34" charset="0"/>
            </a:endParaRPr>
          </a:p>
          <a:p>
            <a:pPr>
              <a:lnSpc>
                <a:spcPct val="150000"/>
              </a:lnSpc>
            </a:pPr>
            <a:r>
              <a:rPr lang="es-HN" sz="2200" dirty="0">
                <a:latin typeface="Arial" panose="020B0604020202020204" pitchFamily="34" charset="0"/>
                <a:cs typeface="Arial" panose="020B0604020202020204" pitchFamily="34" charset="0"/>
              </a:rPr>
              <a:t>Caso sospechoso para cualquiera de ellas, con prueba de PCR-RT positiva o serología positiva (Dengue, </a:t>
            </a:r>
            <a:r>
              <a:rPr lang="es-HN" sz="2200" dirty="0" err="1">
                <a:latin typeface="Arial" panose="020B0604020202020204" pitchFamily="34" charset="0"/>
                <a:cs typeface="Arial" panose="020B0604020202020204" pitchFamily="34" charset="0"/>
              </a:rPr>
              <a:t>Chikungunya</a:t>
            </a:r>
            <a:r>
              <a:rPr lang="es-HN" sz="2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33206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116632"/>
            <a:ext cx="8352928" cy="6631367"/>
          </a:xfrm>
          <a:prstGeom prst="rect">
            <a:avLst/>
          </a:prstGeom>
        </p:spPr>
        <p:txBody>
          <a:bodyPr wrap="square">
            <a:spAutoFit/>
          </a:bodyPr>
          <a:lstStyle/>
          <a:p>
            <a:pPr>
              <a:lnSpc>
                <a:spcPct val="150000"/>
              </a:lnSpc>
            </a:pPr>
            <a:r>
              <a:rPr lang="es-HN" sz="2200" b="1" dirty="0" err="1">
                <a:latin typeface="Arial" panose="020B0604020202020204" pitchFamily="34" charset="0"/>
                <a:cs typeface="Arial" panose="020B0604020202020204" pitchFamily="34" charset="0"/>
              </a:rPr>
              <a:t>Zika</a:t>
            </a:r>
            <a:r>
              <a:rPr lang="es-HN" sz="2200" b="1" dirty="0">
                <a:latin typeface="Arial" panose="020B0604020202020204" pitchFamily="34" charset="0"/>
                <a:cs typeface="Arial" panose="020B0604020202020204" pitchFamily="34" charset="0"/>
              </a:rPr>
              <a:t> en Embarazo</a:t>
            </a:r>
            <a:endParaRPr lang="es-HN" sz="2200" dirty="0">
              <a:latin typeface="Arial" panose="020B0604020202020204" pitchFamily="34" charset="0"/>
              <a:cs typeface="Arial" panose="020B0604020202020204" pitchFamily="34" charset="0"/>
            </a:endParaRPr>
          </a:p>
          <a:p>
            <a:pPr>
              <a:lnSpc>
                <a:spcPct val="150000"/>
              </a:lnSpc>
            </a:pPr>
            <a:r>
              <a:rPr lang="es-HN" sz="2200" b="1" dirty="0">
                <a:latin typeface="Arial" panose="020B0604020202020204" pitchFamily="34" charset="0"/>
                <a:cs typeface="Arial" panose="020B0604020202020204" pitchFamily="34" charset="0"/>
              </a:rPr>
              <a:t>Manejo de rutina de paciente Embarazada.</a:t>
            </a:r>
            <a:endParaRPr lang="es-HN" sz="2200" dirty="0">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Frecuencia de las consultas mensualmente hasta la semana 32 y quincenalmente hasta la semana 36, luego semanalmente hasta el parto.</a:t>
            </a: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Tipo y Rh.</a:t>
            </a: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Hemograma para valorar anemia, leucocitosis, y recuento plaquetario.</a:t>
            </a: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Serología de sífilis, HIV, Rubéola y Chagas.</a:t>
            </a: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Glicemia en ayunas.</a:t>
            </a:r>
          </a:p>
          <a:p>
            <a:pPr marL="342900" lvl="0" indent="-342900">
              <a:lnSpc>
                <a:spcPct val="150000"/>
              </a:lnSpc>
              <a:buFont typeface="Arial" panose="020B0604020202020204" pitchFamily="34" charset="0"/>
              <a:buChar char="•"/>
            </a:pPr>
            <a:r>
              <a:rPr lang="es-HN" sz="2200" dirty="0" err="1">
                <a:latin typeface="Arial" panose="020B0604020202020204" pitchFamily="34" charset="0"/>
                <a:cs typeface="Arial" panose="020B0604020202020204" pitchFamily="34" charset="0"/>
              </a:rPr>
              <a:t>Urocultivo</a:t>
            </a:r>
            <a:r>
              <a:rPr lang="es-HN" sz="2200" dirty="0">
                <a:latin typeface="Arial" panose="020B0604020202020204" pitchFamily="34" charset="0"/>
                <a:cs typeface="Arial" panose="020B0604020202020204" pitchFamily="34" charset="0"/>
              </a:rPr>
              <a:t> y examen de orina para valorar proteinuria.</a:t>
            </a: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Ecografía Obstétrica en segundo Trimestre (después de la semana 20).</a:t>
            </a:r>
          </a:p>
        </p:txBody>
      </p:sp>
    </p:spTree>
    <p:extLst>
      <p:ext uri="{BB962C8B-B14F-4D97-AF65-F5344CB8AC3E}">
        <p14:creationId xmlns:p14="http://schemas.microsoft.com/office/powerpoint/2010/main" val="1297237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548680"/>
            <a:ext cx="8136904" cy="5170646"/>
          </a:xfrm>
          <a:prstGeom prst="rect">
            <a:avLst/>
          </a:prstGeom>
        </p:spPr>
        <p:txBody>
          <a:bodyPr wrap="square">
            <a:spAutoFit/>
          </a:bodyPr>
          <a:lstStyle/>
          <a:p>
            <a:pPr>
              <a:lnSpc>
                <a:spcPct val="150000"/>
              </a:lnSpc>
            </a:pPr>
            <a:r>
              <a:rPr lang="es-HN" sz="2200" b="1" dirty="0">
                <a:latin typeface="Arial" panose="020B0604020202020204" pitchFamily="34" charset="0"/>
                <a:cs typeface="Arial" panose="020B0604020202020204" pitchFamily="34" charset="0"/>
              </a:rPr>
              <a:t>Manejo de la Embarazada con sospecha de </a:t>
            </a:r>
            <a:r>
              <a:rPr lang="es-HN" sz="2200" b="1" dirty="0" err="1">
                <a:latin typeface="Arial" panose="020B0604020202020204" pitchFamily="34" charset="0"/>
                <a:cs typeface="Arial" panose="020B0604020202020204" pitchFamily="34" charset="0"/>
              </a:rPr>
              <a:t>Zika</a:t>
            </a:r>
            <a:r>
              <a:rPr lang="es-HN" sz="2200" b="1" dirty="0">
                <a:latin typeface="Arial" panose="020B0604020202020204" pitchFamily="34" charset="0"/>
                <a:cs typeface="Arial" panose="020B0604020202020204" pitchFamily="34" charset="0"/>
              </a:rPr>
              <a:t>.</a:t>
            </a:r>
            <a:endParaRPr lang="es-HN" sz="2200" dirty="0">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Recomendar  consultas prenatales con mayor frecuencia  dependiendo del resultado del USG.</a:t>
            </a: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Consejería especial en caso de producto con microcefalia.</a:t>
            </a:r>
            <a:endParaRPr lang="es-HN" sz="2200" dirty="0" smtClean="0">
              <a:effectLst/>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Se </a:t>
            </a:r>
            <a:r>
              <a:rPr lang="es-HN" sz="2200" dirty="0" smtClean="0">
                <a:latin typeface="Arial" panose="020B0604020202020204" pitchFamily="34" charset="0"/>
                <a:cs typeface="Arial" panose="020B0604020202020204" pitchFamily="34" charset="0"/>
              </a:rPr>
              <a:t>tomará </a:t>
            </a:r>
            <a:r>
              <a:rPr lang="es-HN" sz="2200" dirty="0">
                <a:latin typeface="Arial" panose="020B0604020202020204" pitchFamily="34" charset="0"/>
                <a:cs typeface="Arial" panose="020B0604020202020204" pitchFamily="34" charset="0"/>
              </a:rPr>
              <a:t>muestra de sangre en tubo sin anticoagulante para PCR-RT, en los primeros 5 días de la enfermedad y llenado de Ficha.</a:t>
            </a:r>
            <a:endParaRPr lang="es-HN" sz="2200" dirty="0" smtClean="0">
              <a:effectLst/>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Notificación del Caso.</a:t>
            </a:r>
            <a:endParaRPr lang="es-HN" sz="2200" dirty="0" smtClean="0">
              <a:effectLst/>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Realizar exámenes de rutina para paciente embarazada.</a:t>
            </a:r>
            <a:endParaRPr lang="es-HN" sz="2200" dirty="0" smtClean="0">
              <a:effectLst/>
              <a:latin typeface="Arial" panose="020B0604020202020204" pitchFamily="34" charset="0"/>
              <a:cs typeface="Arial" panose="020B0604020202020204" pitchFamily="34" charset="0"/>
            </a:endParaRPr>
          </a:p>
          <a:p>
            <a:pPr marL="342900" lvl="0" indent="-342900">
              <a:lnSpc>
                <a:spcPct val="150000"/>
              </a:lnSpc>
              <a:buFont typeface="Arial" panose="020B0604020202020204" pitchFamily="34" charset="0"/>
              <a:buChar char="•"/>
            </a:pPr>
            <a:r>
              <a:rPr lang="es-HN" sz="2200" dirty="0">
                <a:latin typeface="Arial" panose="020B0604020202020204" pitchFamily="34" charset="0"/>
                <a:cs typeface="Arial" panose="020B0604020202020204" pitchFamily="34" charset="0"/>
              </a:rPr>
              <a:t>En su momento referir a Hospital de tercer Nivel.</a:t>
            </a:r>
            <a:endParaRPr lang="es-HN" sz="2200"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2284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 de texto"/>
          <p:cNvSpPr txBox="1">
            <a:spLocks noChangeArrowheads="1"/>
          </p:cNvSpPr>
          <p:nvPr/>
        </p:nvSpPr>
        <p:spPr bwMode="auto">
          <a:xfrm>
            <a:off x="2784361" y="1050831"/>
            <a:ext cx="2733675" cy="44295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b="1" i="0" u="none" strike="noStrike" cap="none" normalizeH="0" baseline="0" dirty="0" smtClean="0">
                <a:ln>
                  <a:noFill/>
                </a:ln>
                <a:solidFill>
                  <a:schemeClr val="tx1"/>
                </a:solidFill>
                <a:effectLst/>
                <a:latin typeface="Arial" pitchFamily="34" charset="0"/>
                <a:ea typeface="Calibri" pitchFamily="34" charset="0"/>
                <a:cs typeface="Arial" pitchFamily="34" charset="0"/>
              </a:rPr>
              <a:t>Embarazada </a:t>
            </a:r>
            <a:endParaRPr kumimoji="0" lang="es-HN" altLang="es-HN"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12 Cuadro de texto"/>
          <p:cNvSpPr txBox="1">
            <a:spLocks noChangeArrowheads="1"/>
          </p:cNvSpPr>
          <p:nvPr/>
        </p:nvSpPr>
        <p:spPr bwMode="auto">
          <a:xfrm>
            <a:off x="458136" y="1787525"/>
            <a:ext cx="2030413" cy="3143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HN" altLang="es-HN"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Embarazada sin Exantema</a:t>
            </a:r>
            <a:endParaRPr kumimoji="0" lang="es-HN" altLang="es-H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18 Cuadro de texto"/>
          <p:cNvSpPr txBox="1">
            <a:spLocks noChangeArrowheads="1"/>
          </p:cNvSpPr>
          <p:nvPr/>
        </p:nvSpPr>
        <p:spPr bwMode="auto">
          <a:xfrm>
            <a:off x="4716016" y="5390859"/>
            <a:ext cx="2173735" cy="99047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Referir al hospital del área de referencia para el control de embarazo de alto riesgo.</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21 Cuadro de texto"/>
          <p:cNvSpPr txBox="1">
            <a:spLocks noChangeArrowheads="1"/>
          </p:cNvSpPr>
          <p:nvPr/>
        </p:nvSpPr>
        <p:spPr bwMode="auto">
          <a:xfrm>
            <a:off x="6382346" y="1073150"/>
            <a:ext cx="2139950" cy="50800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sz="1200" b="0" i="0" u="none" strike="noStrike" cap="none" normalizeH="0" baseline="0" dirty="0" smtClean="0">
                <a:ln>
                  <a:noFill/>
                </a:ln>
                <a:solidFill>
                  <a:schemeClr val="tx1"/>
                </a:solidFill>
                <a:effectLst/>
                <a:latin typeface="Arial" pitchFamily="34" charset="0"/>
                <a:ea typeface="Calibri" pitchFamily="34" charset="0"/>
                <a:cs typeface="Arial" pitchFamily="34" charset="0"/>
              </a:rPr>
              <a:t>Embarazada con Exantema, Fiebre, Mialgias.</a:t>
            </a:r>
            <a:endParaRPr kumimoji="0" lang="es-HN" altLang="es-HN"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22 Conector recto de flecha"/>
          <p:cNvSpPr>
            <a:spLocks noChangeShapeType="1"/>
          </p:cNvSpPr>
          <p:nvPr/>
        </p:nvSpPr>
        <p:spPr bwMode="auto">
          <a:xfrm rot="10800000" flipV="1">
            <a:off x="2470035" y="1174656"/>
            <a:ext cx="314325" cy="638269"/>
          </a:xfrm>
          <a:prstGeom prst="bentConnector3">
            <a:avLst>
              <a:gd name="adj1" fmla="val 50000"/>
            </a:avLst>
          </a:prstGeom>
          <a:noFill/>
          <a:ln w="9525">
            <a:solidFill>
              <a:srgbClr val="1E1C11"/>
            </a:solidFill>
            <a:miter lim="800000"/>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8" name="23 Cuadro de texto"/>
          <p:cNvSpPr txBox="1">
            <a:spLocks noChangeArrowheads="1"/>
          </p:cNvSpPr>
          <p:nvPr/>
        </p:nvSpPr>
        <p:spPr bwMode="auto">
          <a:xfrm>
            <a:off x="509658" y="2497931"/>
            <a:ext cx="1758086" cy="5222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Control Prenatal de Rutina</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25 Conector recto de flecha"/>
          <p:cNvSpPr>
            <a:spLocks noChangeShapeType="1"/>
          </p:cNvSpPr>
          <p:nvPr/>
        </p:nvSpPr>
        <p:spPr bwMode="auto">
          <a:xfrm rot="5400000">
            <a:off x="1130371" y="2332037"/>
            <a:ext cx="331788" cy="0"/>
          </a:xfrm>
          <a:prstGeom prst="straightConnector1">
            <a:avLst/>
          </a:prstGeom>
          <a:noFill/>
          <a:ln w="9525">
            <a:solidFill>
              <a:srgbClr val="1E1C11"/>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10" name="27 Cuadro de texto"/>
          <p:cNvSpPr txBox="1">
            <a:spLocks noChangeArrowheads="1"/>
          </p:cNvSpPr>
          <p:nvPr/>
        </p:nvSpPr>
        <p:spPr bwMode="auto">
          <a:xfrm>
            <a:off x="6370905" y="3690508"/>
            <a:ext cx="2639397" cy="14795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Si se sospecha de microcefalia (</a:t>
            </a:r>
            <a:r>
              <a:rPr kumimoji="0" lang="es-HN" altLang="es-HN" sz="1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Zika</a:t>
            </a: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por:</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Altura de fondo uterino (AFU)</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Disminución / ausencia de movimiento fetal </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USG:  </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26 Cuadro de texto"/>
          <p:cNvSpPr txBox="1">
            <a:spLocks noChangeArrowheads="1"/>
          </p:cNvSpPr>
          <p:nvPr/>
        </p:nvSpPr>
        <p:spPr bwMode="auto">
          <a:xfrm>
            <a:off x="3275856" y="1944688"/>
            <a:ext cx="2288332" cy="877888"/>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Sospecha de: Dengue, </a:t>
            </a:r>
            <a:r>
              <a:rPr kumimoji="0" lang="es-HN" altLang="es-HN" sz="1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Chikungunya</a:t>
            </a: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y </a:t>
            </a:r>
            <a:r>
              <a:rPr kumimoji="0" lang="es-HN" altLang="es-HN" sz="1400" b="0" i="0" u="none" strike="noStrike" cap="none" normalizeH="0" baseline="0" dirty="0" err="1" smtClean="0">
                <a:ln>
                  <a:noFill/>
                </a:ln>
                <a:solidFill>
                  <a:schemeClr val="tx1"/>
                </a:solidFill>
                <a:effectLst/>
                <a:latin typeface="Arial" pitchFamily="34" charset="0"/>
                <a:ea typeface="Calibri" pitchFamily="34" charset="0"/>
                <a:cs typeface="Arial" pitchFamily="34" charset="0"/>
              </a:rPr>
              <a:t>Zika</a:t>
            </a: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seguir lineamientos de manejo para cada patología.</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28 Conector recto de flecha"/>
          <p:cNvSpPr>
            <a:spLocks noChangeShapeType="1"/>
          </p:cNvSpPr>
          <p:nvPr/>
        </p:nvSpPr>
        <p:spPr bwMode="auto">
          <a:xfrm rot="10800000" flipV="1">
            <a:off x="6906852" y="5180741"/>
            <a:ext cx="806450" cy="638175"/>
          </a:xfrm>
          <a:prstGeom prst="bentConnector3">
            <a:avLst>
              <a:gd name="adj1" fmla="val 50000"/>
            </a:avLst>
          </a:prstGeom>
          <a:noFill/>
          <a:ln w="9525">
            <a:solidFill>
              <a:srgbClr val="1E1C11"/>
            </a:solidFill>
            <a:miter lim="800000"/>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13" name="29 Conector recto de flecha"/>
          <p:cNvSpPr>
            <a:spLocks noChangeShapeType="1"/>
          </p:cNvSpPr>
          <p:nvPr/>
        </p:nvSpPr>
        <p:spPr bwMode="auto">
          <a:xfrm>
            <a:off x="5564188" y="2497930"/>
            <a:ext cx="1238913" cy="45719"/>
          </a:xfrm>
          <a:prstGeom prst="straightConnector1">
            <a:avLst/>
          </a:prstGeom>
          <a:noFill/>
          <a:ln w="9525">
            <a:solidFill>
              <a:srgbClr val="1E1C11"/>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14" name="30 Conector recto de flecha"/>
          <p:cNvSpPr>
            <a:spLocks noChangeShapeType="1"/>
          </p:cNvSpPr>
          <p:nvPr/>
        </p:nvSpPr>
        <p:spPr bwMode="auto">
          <a:xfrm rot="5400000">
            <a:off x="7286426" y="3524614"/>
            <a:ext cx="331788" cy="0"/>
          </a:xfrm>
          <a:prstGeom prst="straightConnector1">
            <a:avLst/>
          </a:prstGeom>
          <a:noFill/>
          <a:ln w="9525">
            <a:solidFill>
              <a:srgbClr val="1E1C11"/>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15" name="31 Cuadro de texto"/>
          <p:cNvSpPr txBox="1">
            <a:spLocks noChangeArrowheads="1"/>
          </p:cNvSpPr>
          <p:nvPr/>
        </p:nvSpPr>
        <p:spPr bwMode="auto">
          <a:xfrm>
            <a:off x="6803100" y="2205038"/>
            <a:ext cx="2089380" cy="984431"/>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Toma de muestras desde la fecha de inicio de síntomas hasta 5 días por PCR-TR</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5 Cuadro de texto"/>
          <p:cNvSpPr txBox="1">
            <a:spLocks noChangeArrowheads="1"/>
          </p:cNvSpPr>
          <p:nvPr/>
        </p:nvSpPr>
        <p:spPr bwMode="auto">
          <a:xfrm>
            <a:off x="534193" y="3358720"/>
            <a:ext cx="1733551" cy="71120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USG obligatorio después de las 20 semanas.</a:t>
            </a:r>
            <a:endParaRPr kumimoji="0" lang="es-MX"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AutoShape 15"/>
          <p:cNvSpPr>
            <a:spLocks noChangeShapeType="1"/>
          </p:cNvSpPr>
          <p:nvPr/>
        </p:nvSpPr>
        <p:spPr bwMode="auto">
          <a:xfrm>
            <a:off x="3479800" y="790575"/>
            <a:ext cx="0" cy="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19" name="AutoShape 2"/>
          <p:cNvSpPr>
            <a:spLocks noChangeShapeType="1"/>
          </p:cNvSpPr>
          <p:nvPr/>
        </p:nvSpPr>
        <p:spPr bwMode="auto">
          <a:xfrm flipH="1">
            <a:off x="5159642" y="1601355"/>
            <a:ext cx="1211263" cy="295275"/>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20" name="AutoShape 17"/>
          <p:cNvSpPr>
            <a:spLocks noChangeShapeType="1"/>
          </p:cNvSpPr>
          <p:nvPr/>
        </p:nvSpPr>
        <p:spPr bwMode="auto">
          <a:xfrm>
            <a:off x="5518036" y="1174656"/>
            <a:ext cx="864309" cy="249691"/>
          </a:xfrm>
          <a:prstGeom prst="bentConnector3">
            <a:avLst>
              <a:gd name="adj1" fmla="val 50000"/>
            </a:avLst>
          </a:prstGeom>
          <a:noFill/>
          <a:ln w="9525">
            <a:solidFill>
              <a:srgbClr val="000000"/>
            </a:solidFill>
            <a:miter lim="800000"/>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21" name="Rectangle 20"/>
          <p:cNvSpPr>
            <a:spLocks noChangeArrowheads="1"/>
          </p:cNvSpPr>
          <p:nvPr/>
        </p:nvSpPr>
        <p:spPr bwMode="auto">
          <a:xfrm>
            <a:off x="1259632" y="189801"/>
            <a:ext cx="648072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sz="2200" b="1" i="0" u="none" strike="noStrike" cap="none" normalizeH="0" baseline="0" dirty="0" smtClean="0">
                <a:ln>
                  <a:noFill/>
                </a:ln>
                <a:solidFill>
                  <a:schemeClr val="tx1"/>
                </a:solidFill>
                <a:effectLst/>
                <a:latin typeface="Arial" pitchFamily="34" charset="0"/>
                <a:ea typeface="Calibri" pitchFamily="34" charset="0"/>
                <a:cs typeface="Arial" pitchFamily="34" charset="0"/>
              </a:rPr>
              <a:t>Flujograma del manejo de la embarazada</a:t>
            </a:r>
            <a:endParaRPr kumimoji="0" lang="es-HN" altLang="es-HN" sz="2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6" name="25 Conector recto de flecha"/>
          <p:cNvCxnSpPr>
            <a:stCxn id="8" idx="2"/>
            <a:endCxn id="17" idx="0"/>
          </p:cNvCxnSpPr>
          <p:nvPr/>
        </p:nvCxnSpPr>
        <p:spPr>
          <a:xfrm>
            <a:off x="1388701" y="3020219"/>
            <a:ext cx="12268" cy="3385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57749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Cuadro de texto"/>
          <p:cNvSpPr txBox="1">
            <a:spLocks noChangeArrowheads="1"/>
          </p:cNvSpPr>
          <p:nvPr/>
        </p:nvSpPr>
        <p:spPr bwMode="auto">
          <a:xfrm>
            <a:off x="2418300" y="1844824"/>
            <a:ext cx="3514725" cy="260350"/>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sz="1400" b="1" i="0" u="none" strike="noStrike" cap="none" normalizeH="0" baseline="0" smtClean="0">
                <a:ln>
                  <a:noFill/>
                </a:ln>
                <a:solidFill>
                  <a:schemeClr val="tx1"/>
                </a:solidFill>
                <a:effectLst/>
                <a:latin typeface="Arial" pitchFamily="34" charset="0"/>
                <a:ea typeface="Calibri" pitchFamily="34" charset="0"/>
                <a:cs typeface="Arial" pitchFamily="34" charset="0"/>
              </a:rPr>
              <a:t>Sospechoso de Sd. de Guillain  Barre</a:t>
            </a:r>
            <a:endParaRPr kumimoji="0" lang="es-HN" altLang="es-HN" sz="1400" b="0" i="0" u="none" strike="noStrike" cap="none" normalizeH="0" baseline="0" smtClean="0">
              <a:ln>
                <a:noFill/>
              </a:ln>
              <a:solidFill>
                <a:schemeClr val="tx1"/>
              </a:solidFill>
              <a:effectLst/>
              <a:latin typeface="Arial" pitchFamily="34" charset="0"/>
              <a:cs typeface="Arial" pitchFamily="34" charset="0"/>
            </a:endParaRPr>
          </a:p>
        </p:txBody>
      </p:sp>
      <p:sp>
        <p:nvSpPr>
          <p:cNvPr id="3" name="12 Cuadro de texto"/>
          <p:cNvSpPr txBox="1">
            <a:spLocks noChangeArrowheads="1"/>
          </p:cNvSpPr>
          <p:nvPr/>
        </p:nvSpPr>
        <p:spPr bwMode="auto">
          <a:xfrm>
            <a:off x="683568" y="2870523"/>
            <a:ext cx="2030413" cy="314325"/>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sz="1400" b="1" i="0" u="none" strike="noStrike" cap="none" normalizeH="0" baseline="0" smtClean="0">
                <a:ln>
                  <a:noFill/>
                </a:ln>
                <a:solidFill>
                  <a:schemeClr val="tx1"/>
                </a:solidFill>
                <a:effectLst/>
                <a:latin typeface="Arial" pitchFamily="34" charset="0"/>
                <a:ea typeface="Calibri" pitchFamily="34" charset="0"/>
                <a:cs typeface="Arial" pitchFamily="34" charset="0"/>
              </a:rPr>
              <a:t>&lt;</a:t>
            </a:r>
            <a:r>
              <a:rPr kumimoji="0" lang="es-HN" altLang="es-HN" sz="1400" b="0" i="0" u="none" strike="noStrike" cap="none" normalizeH="0" baseline="0" smtClean="0">
                <a:ln>
                  <a:noFill/>
                </a:ln>
                <a:solidFill>
                  <a:schemeClr val="tx1"/>
                </a:solidFill>
                <a:effectLst/>
                <a:latin typeface="Arial" pitchFamily="34" charset="0"/>
                <a:ea typeface="Calibri" pitchFamily="34" charset="0"/>
                <a:cs typeface="Arial" pitchFamily="34" charset="0"/>
              </a:rPr>
              <a:t> De 15 años</a:t>
            </a:r>
            <a:endParaRPr kumimoji="0" lang="es-HN" altLang="es-HN" sz="1400" b="0" i="0" u="none" strike="noStrike" cap="none" normalizeH="0" baseline="0" smtClean="0">
              <a:ln>
                <a:noFill/>
              </a:ln>
              <a:solidFill>
                <a:schemeClr val="tx1"/>
              </a:solidFill>
              <a:effectLst/>
              <a:latin typeface="Arial" pitchFamily="34" charset="0"/>
              <a:cs typeface="Arial" pitchFamily="34" charset="0"/>
            </a:endParaRPr>
          </a:p>
        </p:txBody>
      </p:sp>
      <p:sp>
        <p:nvSpPr>
          <p:cNvPr id="4" name="16 Conector recto de flecha"/>
          <p:cNvSpPr>
            <a:spLocks noChangeShapeType="1"/>
          </p:cNvSpPr>
          <p:nvPr/>
        </p:nvSpPr>
        <p:spPr bwMode="auto">
          <a:xfrm rot="5400000">
            <a:off x="3778250" y="2724150"/>
            <a:ext cx="406400" cy="0"/>
          </a:xfrm>
          <a:prstGeom prst="straightConnector1">
            <a:avLst/>
          </a:prstGeom>
          <a:noFill/>
          <a:ln w="9525">
            <a:solidFill>
              <a:srgbClr val="1E1C11"/>
            </a:solidFill>
            <a:round/>
            <a:headEnd/>
            <a:tailEnd type="arrow"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s-HN"/>
          </a:p>
        </p:txBody>
      </p:sp>
      <p:sp>
        <p:nvSpPr>
          <p:cNvPr id="5" name="21 Cuadro de texto"/>
          <p:cNvSpPr txBox="1">
            <a:spLocks noChangeArrowheads="1"/>
          </p:cNvSpPr>
          <p:nvPr/>
        </p:nvSpPr>
        <p:spPr bwMode="auto">
          <a:xfrm>
            <a:off x="6104458" y="2913386"/>
            <a:ext cx="2139950" cy="271462"/>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sz="1400" b="1" i="0" u="none" strike="noStrike" cap="none" normalizeH="0" baseline="0" dirty="0" smtClean="0">
                <a:ln>
                  <a:noFill/>
                </a:ln>
                <a:solidFill>
                  <a:schemeClr val="tx1"/>
                </a:solidFill>
                <a:effectLst/>
                <a:latin typeface="Arial" pitchFamily="34" charset="0"/>
                <a:ea typeface="Calibri" pitchFamily="34" charset="0"/>
                <a:cs typeface="Arial" pitchFamily="34" charset="0"/>
              </a:rPr>
              <a:t>&gt;</a:t>
            </a: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De 15 años</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26 Cuadro de texto"/>
          <p:cNvSpPr txBox="1">
            <a:spLocks noChangeArrowheads="1"/>
          </p:cNvSpPr>
          <p:nvPr/>
        </p:nvSpPr>
        <p:spPr bwMode="auto">
          <a:xfrm>
            <a:off x="4888613" y="3777166"/>
            <a:ext cx="3633308" cy="1033463"/>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Toma de muestras desde la fecha de inicio de síntomas hasta 5 días por PCR-TR</a:t>
            </a:r>
            <a:endPar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Llenado de la ficha para arbovirosis.</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27 Cuadro de texto"/>
          <p:cNvSpPr txBox="1">
            <a:spLocks noChangeArrowheads="1"/>
          </p:cNvSpPr>
          <p:nvPr/>
        </p:nvSpPr>
        <p:spPr bwMode="auto">
          <a:xfrm>
            <a:off x="2877184" y="5373216"/>
            <a:ext cx="2703273" cy="1008112"/>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Referir al Hospital de tercer Nivel.</a:t>
            </a:r>
            <a:r>
              <a:rPr kumimoji="0" lang="es-HN" altLang="es-HN" sz="1400" b="0" i="0" u="none" strike="noStrike" cap="none" normalizeH="0" dirty="0" smtClean="0">
                <a:ln>
                  <a:noFill/>
                </a:ln>
                <a:solidFill>
                  <a:schemeClr val="tx1"/>
                </a:solidFill>
                <a:effectLst/>
                <a:latin typeface="Arial" pitchFamily="34" charset="0"/>
                <a:ea typeface="Calibri" pitchFamily="34" charset="0"/>
                <a:cs typeface="Arial" pitchFamily="34" charset="0"/>
              </a:rPr>
              <a:t> (previa evaluación del grado de manifestaciones clínicas).</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23 Cuadro de texto"/>
          <p:cNvSpPr txBox="1">
            <a:spLocks noChangeArrowheads="1"/>
          </p:cNvSpPr>
          <p:nvPr/>
        </p:nvSpPr>
        <p:spPr bwMode="auto">
          <a:xfrm>
            <a:off x="395536" y="3777167"/>
            <a:ext cx="3585914" cy="1236009"/>
          </a:xfrm>
          <a:prstGeom prst="rect">
            <a:avLst/>
          </a:prstGeom>
          <a:solidFill>
            <a:srgbClr val="FFFFFF"/>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lvl="0" eaLnBrk="0" fontAlgn="base" hangingPunct="0">
              <a:spcBef>
                <a:spcPct val="0"/>
              </a:spcBef>
              <a:spcAft>
                <a:spcPct val="0"/>
              </a:spcAft>
              <a:buFontTx/>
              <a:buChar char="•"/>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Toma de muestras desde la fecha de inicio de síntomas hasta 5 días por PCR-TR</a:t>
            </a:r>
          </a:p>
          <a:p>
            <a:pPr lvl="0" eaLnBrk="0" fontAlgn="base" hangingPunct="0">
              <a:spcBef>
                <a:spcPct val="0"/>
              </a:spcBef>
              <a:spcAft>
                <a:spcPct val="0"/>
              </a:spcAft>
              <a:buFontTx/>
              <a:buChar char="•"/>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Llenado de la ficha para arbovirosis</a:t>
            </a:r>
          </a:p>
          <a:p>
            <a:pPr marL="0" marR="0" lvl="0" indent="0" algn="just" defTabSz="914400" rtl="0" eaLnBrk="0" fontAlgn="base" latinLnBrk="0" hangingPunct="0">
              <a:lnSpc>
                <a:spcPct val="100000"/>
              </a:lnSpc>
              <a:spcBef>
                <a:spcPct val="0"/>
              </a:spcBef>
              <a:spcAft>
                <a:spcPct val="0"/>
              </a:spcAft>
              <a:buClrTx/>
              <a:buSzTx/>
              <a:tabLst/>
            </a:pPr>
            <a:r>
              <a:rPr kumimoji="0" lang="es-HN" altLang="es-HN" sz="1400" b="0" i="0" u="none" strike="noStrike" cap="none" normalizeH="0" baseline="0" dirty="0" smtClean="0">
                <a:ln>
                  <a:noFill/>
                </a:ln>
                <a:solidFill>
                  <a:schemeClr val="tx1"/>
                </a:solidFill>
                <a:effectLst/>
                <a:latin typeface="Arial" pitchFamily="34" charset="0"/>
                <a:ea typeface="Calibri" pitchFamily="34" charset="0"/>
                <a:cs typeface="Arial" pitchFamily="34" charset="0"/>
              </a:rPr>
              <a:t>Muestra de heces para descartar polio</a:t>
            </a: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endParaRPr kumimoji="0" lang="es-HN"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Text Box 11"/>
          <p:cNvSpPr txBox="1">
            <a:spLocks noChangeArrowheads="1"/>
          </p:cNvSpPr>
          <p:nvPr/>
        </p:nvSpPr>
        <p:spPr bwMode="auto">
          <a:xfrm>
            <a:off x="3235592" y="2532891"/>
            <a:ext cx="2344865" cy="675264"/>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MX" altLang="es-HN" sz="1400" dirty="0" smtClean="0">
                <a:latin typeface="Arial" pitchFamily="34" charset="0"/>
                <a:cs typeface="Times New Roman" pitchFamily="18" charset="0"/>
              </a:rPr>
              <a:t>Atención en Hospital de Segundo Nivel (Hospitales Regionales).</a:t>
            </a:r>
            <a:endParaRPr kumimoji="0" lang="es-MX"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Text Box 10"/>
          <p:cNvSpPr txBox="1">
            <a:spLocks noChangeArrowheads="1"/>
          </p:cNvSpPr>
          <p:nvPr/>
        </p:nvSpPr>
        <p:spPr bwMode="auto">
          <a:xfrm>
            <a:off x="2713981" y="1060287"/>
            <a:ext cx="3658219" cy="49114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altLang="es-HN"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Nivel de atención primaria (</a:t>
            </a:r>
            <a:r>
              <a:rPr lang="es-MX" altLang="es-HN" sz="1400" dirty="0" smtClean="0">
                <a:latin typeface="Arial" pitchFamily="34" charset="0"/>
                <a:ea typeface="Calibri" pitchFamily="34" charset="0"/>
                <a:cs typeface="Times New Roman" pitchFamily="18" charset="0"/>
              </a:rPr>
              <a:t>Unidades de Salud Local</a:t>
            </a:r>
            <a:r>
              <a:rPr kumimoji="0" lang="es-MX" altLang="es-HN" sz="1400" b="0" i="0" u="none" strike="noStrike" cap="none" normalizeH="0" dirty="0" smtClean="0">
                <a:ln>
                  <a:noFill/>
                </a:ln>
                <a:solidFill>
                  <a:schemeClr val="tx1"/>
                </a:solidFill>
                <a:effectLst/>
                <a:latin typeface="Arial" pitchFamily="34" charset="0"/>
                <a:ea typeface="Calibri" pitchFamily="34" charset="0"/>
                <a:cs typeface="Times New Roman" pitchFamily="18" charset="0"/>
              </a:rPr>
              <a:t>)</a:t>
            </a:r>
            <a:endParaRPr kumimoji="0" lang="es-MX" altLang="es-HN"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1187624" y="44624"/>
            <a:ext cx="733429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HN" altLang="es-HN"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Flujograma del manejo de Sospechoso de Síndrome de </a:t>
            </a:r>
            <a:r>
              <a:rPr kumimoji="0" lang="es-HN" altLang="es-HN" sz="2000" b="1" i="0" u="none" strike="noStrike" cap="none" normalizeH="0" baseline="0" dirty="0" err="1" smtClean="0">
                <a:ln>
                  <a:noFill/>
                </a:ln>
                <a:solidFill>
                  <a:schemeClr val="tx1"/>
                </a:solidFill>
                <a:effectLst/>
                <a:latin typeface="Arial" pitchFamily="34" charset="0"/>
                <a:ea typeface="Calibri" pitchFamily="34" charset="0"/>
                <a:cs typeface="Arial" pitchFamily="34" charset="0"/>
              </a:rPr>
              <a:t>Guillain</a:t>
            </a:r>
            <a:r>
              <a:rPr kumimoji="0" lang="es-HN" altLang="es-HN" sz="2000" b="1" i="0" u="none" strike="noStrike" cap="none" normalizeH="0" baseline="0" dirty="0" smtClean="0">
                <a:ln>
                  <a:noFill/>
                </a:ln>
                <a:solidFill>
                  <a:schemeClr val="tx1"/>
                </a:solidFill>
                <a:effectLst/>
                <a:latin typeface="Arial" pitchFamily="34" charset="0"/>
                <a:ea typeface="Calibri" pitchFamily="34" charset="0"/>
                <a:cs typeface="Arial" pitchFamily="34" charset="0"/>
              </a:rPr>
              <a:t> Barre</a:t>
            </a:r>
            <a:endParaRPr kumimoji="0" lang="es-HN" altLang="es-HN"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HN" altLang="es-HN" sz="20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1" name="30 Conector recto de flecha"/>
          <p:cNvCxnSpPr>
            <a:endCxn id="2" idx="0"/>
          </p:cNvCxnSpPr>
          <p:nvPr/>
        </p:nvCxnSpPr>
        <p:spPr>
          <a:xfrm>
            <a:off x="4175662" y="1551436"/>
            <a:ext cx="1" cy="293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36 Conector recto de flecha"/>
          <p:cNvCxnSpPr>
            <a:stCxn id="2" idx="2"/>
            <a:endCxn id="12" idx="0"/>
          </p:cNvCxnSpPr>
          <p:nvPr/>
        </p:nvCxnSpPr>
        <p:spPr>
          <a:xfrm>
            <a:off x="4175663" y="2105174"/>
            <a:ext cx="232362" cy="4277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3" idx="3"/>
          </p:cNvCxnSpPr>
          <p:nvPr/>
        </p:nvCxnSpPr>
        <p:spPr>
          <a:xfrm flipH="1">
            <a:off x="2713981" y="3027686"/>
            <a:ext cx="5216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45 Conector recto de flecha"/>
          <p:cNvCxnSpPr>
            <a:endCxn id="5" idx="1"/>
          </p:cNvCxnSpPr>
          <p:nvPr/>
        </p:nvCxnSpPr>
        <p:spPr>
          <a:xfrm>
            <a:off x="5580457" y="3049117"/>
            <a:ext cx="524001"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55 Conector recto de flecha"/>
          <p:cNvCxnSpPr>
            <a:stCxn id="3" idx="2"/>
          </p:cNvCxnSpPr>
          <p:nvPr/>
        </p:nvCxnSpPr>
        <p:spPr>
          <a:xfrm flipH="1">
            <a:off x="1698774" y="3184848"/>
            <a:ext cx="1" cy="5923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2" name="61 Conector recto de flecha"/>
          <p:cNvCxnSpPr>
            <a:stCxn id="5" idx="2"/>
          </p:cNvCxnSpPr>
          <p:nvPr/>
        </p:nvCxnSpPr>
        <p:spPr>
          <a:xfrm>
            <a:off x="7174433" y="3184848"/>
            <a:ext cx="0" cy="5923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64 Conector recto de flecha"/>
          <p:cNvCxnSpPr/>
          <p:nvPr/>
        </p:nvCxnSpPr>
        <p:spPr>
          <a:xfrm>
            <a:off x="2877184" y="4810630"/>
            <a:ext cx="470680" cy="5625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67 Conector recto de flecha"/>
          <p:cNvCxnSpPr/>
          <p:nvPr/>
        </p:nvCxnSpPr>
        <p:spPr>
          <a:xfrm flipH="1">
            <a:off x="5135831" y="4828001"/>
            <a:ext cx="145651" cy="5452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5179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73</TotalTime>
  <Words>1424</Words>
  <Application>Microsoft Office PowerPoint</Application>
  <PresentationFormat>Presentación en pantalla (4:3)</PresentationFormat>
  <Paragraphs>128</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LINEAMIENTOS GENERALES PARA EL MANEJO Y REFERENCIA DE CASOS SOSPECHOSOS DE ZIKA Y SUS COMPLICACIONES  Dr. Concepción Zúniga Valeriano Jefe de Vigilancia de la Salud, HEU</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LINEAMIENTOS GENERALES PARA EL MANEJO Y REFERENCIA DE CASOS SOSPECHOSOS DE ZIKA Y SUS COMPLICACIONES  Dr. Concepción Zúniga Valeriano Jefe de Vigilancia de la Salud HEU</dc:title>
  <dc:creator>Concepcion</dc:creator>
  <cp:lastModifiedBy>Concepcion</cp:lastModifiedBy>
  <cp:revision>11</cp:revision>
  <dcterms:created xsi:type="dcterms:W3CDTF">2016-02-09T21:11:36Z</dcterms:created>
  <dcterms:modified xsi:type="dcterms:W3CDTF">2016-02-09T22:26:56Z</dcterms:modified>
</cp:coreProperties>
</file>